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836C3-0A5D-4BFB-AA6D-DF7A51C12F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6350508-4979-40DB-9E9E-685403044732}">
      <dgm:prSet phldrT="[Text]" custT="1"/>
      <dgm:spPr/>
      <dgm:t>
        <a:bodyPr/>
        <a:lstStyle/>
        <a:p>
          <a:r>
            <a:rPr lang="x-none" sz="2800" b="1" dirty="0" smtClean="0">
              <a:solidFill>
                <a:srgbClr val="FFFF00"/>
              </a:solidFill>
              <a:latin typeface="Times New Roman" panose="02020603050405020304" pitchFamily="18" charset="0"/>
              <a:cs typeface="Times New Roman" panose="02020603050405020304" pitchFamily="18" charset="0"/>
            </a:rPr>
            <a:t>I. ÂM LỊCH, DƯƠNG LỊCH</a:t>
          </a:r>
          <a:endParaRPr lang="en-US" sz="2800" b="1" u="none" dirty="0">
            <a:solidFill>
              <a:srgbClr val="FFFF00"/>
            </a:solidFill>
          </a:endParaRPr>
        </a:p>
      </dgm:t>
    </dgm:pt>
    <dgm:pt modelId="{248831E8-600F-4BCB-A6AF-ED6863DA661C}" type="parTrans" cxnId="{DFF2FBD6-ACB9-4D7B-A2BD-723515766102}">
      <dgm:prSet/>
      <dgm:spPr/>
      <dgm:t>
        <a:bodyPr/>
        <a:lstStyle/>
        <a:p>
          <a:endParaRPr lang="en-US" sz="2800">
            <a:solidFill>
              <a:srgbClr val="FFFF00"/>
            </a:solidFill>
          </a:endParaRPr>
        </a:p>
      </dgm:t>
    </dgm:pt>
    <dgm:pt modelId="{44787831-C4DF-4BCD-A2BB-174BE425E056}" type="sibTrans" cxnId="{DFF2FBD6-ACB9-4D7B-A2BD-723515766102}">
      <dgm:prSet/>
      <dgm:spPr/>
      <dgm:t>
        <a:bodyPr/>
        <a:lstStyle/>
        <a:p>
          <a:endParaRPr lang="en-US" sz="2800">
            <a:solidFill>
              <a:srgbClr val="FFFF00"/>
            </a:solidFill>
          </a:endParaRPr>
        </a:p>
      </dgm:t>
    </dgm:pt>
    <dgm:pt modelId="{50576F32-3393-46F2-99CD-5A19D1B2A2E5}">
      <dgm:prSet phldrT="[Text]" custT="1"/>
      <dgm:spPr/>
      <dgm:t>
        <a:bodyPr/>
        <a:lstStyle/>
        <a:p>
          <a:r>
            <a:rPr lang="x-none" sz="2800" b="1" dirty="0" smtClean="0">
              <a:solidFill>
                <a:srgbClr val="FFFF00"/>
              </a:solidFill>
              <a:latin typeface="Times New Roman" panose="02020603050405020304" pitchFamily="18" charset="0"/>
              <a:cs typeface="Times New Roman" panose="02020603050405020304" pitchFamily="18" charset="0"/>
            </a:rPr>
            <a:t>II. CÁCH TÍNH THỜI GIAN</a:t>
          </a:r>
          <a:endParaRPr lang="en-US" sz="2800" b="1" u="none" dirty="0">
            <a:solidFill>
              <a:srgbClr val="FFFF00"/>
            </a:solidFill>
          </a:endParaRPr>
        </a:p>
      </dgm:t>
    </dgm:pt>
    <dgm:pt modelId="{278DFDC1-7D64-4198-B4D9-2FCE3C30CA66}" type="parTrans" cxnId="{7B974DDE-F1E4-4F7F-BC42-256E58EF9AA8}">
      <dgm:prSet/>
      <dgm:spPr/>
      <dgm:t>
        <a:bodyPr/>
        <a:lstStyle/>
        <a:p>
          <a:endParaRPr lang="en-US" sz="2800">
            <a:solidFill>
              <a:srgbClr val="FFFF00"/>
            </a:solidFill>
          </a:endParaRPr>
        </a:p>
      </dgm:t>
    </dgm:pt>
    <dgm:pt modelId="{0C6EA1A1-31F7-4A5C-8D25-E043BBDF63DC}" type="sibTrans" cxnId="{7B974DDE-F1E4-4F7F-BC42-256E58EF9AA8}">
      <dgm:prSet/>
      <dgm:spPr/>
      <dgm:t>
        <a:bodyPr/>
        <a:lstStyle/>
        <a:p>
          <a:endParaRPr lang="en-US" sz="2800">
            <a:solidFill>
              <a:srgbClr val="FFFF00"/>
            </a:solidFill>
          </a:endParaRPr>
        </a:p>
      </dgm:t>
    </dgm:pt>
    <dgm:pt modelId="{1A6AED74-201B-4757-9DB4-00DD583E8D03}">
      <dgm:prSet custT="1"/>
      <dgm:spPr/>
      <dgm:t>
        <a:bodyPr/>
        <a:lstStyle/>
        <a:p>
          <a:r>
            <a:rPr lang="en-US" sz="2800" b="1" dirty="0" smtClean="0">
              <a:solidFill>
                <a:srgbClr val="FFFF00"/>
              </a:solidFill>
              <a:latin typeface="Times New Roman" pitchFamily="18" charset="0"/>
              <a:cs typeface="Times New Roman" pitchFamily="18" charset="0"/>
            </a:rPr>
            <a:t>LUYỆN TẬP- VẬN DỤNG</a:t>
          </a:r>
          <a:endParaRPr lang="en-US" sz="2800" b="1" dirty="0">
            <a:solidFill>
              <a:srgbClr val="FFFF00"/>
            </a:solidFill>
            <a:latin typeface="Times New Roman" pitchFamily="18" charset="0"/>
            <a:cs typeface="Times New Roman" pitchFamily="18" charset="0"/>
          </a:endParaRPr>
        </a:p>
      </dgm:t>
    </dgm:pt>
    <dgm:pt modelId="{71C5EEE9-2C5F-439B-B160-0AB35B32EA48}" type="parTrans" cxnId="{9E9C18C9-3D2D-44B1-84DD-45D8E213F50B}">
      <dgm:prSet/>
      <dgm:spPr/>
      <dgm:t>
        <a:bodyPr/>
        <a:lstStyle/>
        <a:p>
          <a:endParaRPr lang="en-US" sz="2800">
            <a:solidFill>
              <a:srgbClr val="FFFF00"/>
            </a:solidFill>
          </a:endParaRPr>
        </a:p>
      </dgm:t>
    </dgm:pt>
    <dgm:pt modelId="{3C3924EB-5CE2-472A-B97A-6299F507AC56}" type="sibTrans" cxnId="{9E9C18C9-3D2D-44B1-84DD-45D8E213F50B}">
      <dgm:prSet/>
      <dgm:spPr/>
      <dgm:t>
        <a:bodyPr/>
        <a:lstStyle/>
        <a:p>
          <a:endParaRPr lang="en-US" sz="2800">
            <a:solidFill>
              <a:srgbClr val="FFFF00"/>
            </a:solidFill>
          </a:endParaRPr>
        </a:p>
      </dgm:t>
    </dgm:pt>
    <dgm:pt modelId="{F99C584D-E745-4223-A1DF-E380323F195D}" type="pres">
      <dgm:prSet presAssocID="{1B0836C3-0A5D-4BFB-AA6D-DF7A51C12FFE}" presName="Name0" presStyleCnt="0">
        <dgm:presLayoutVars>
          <dgm:chMax val="7"/>
          <dgm:chPref val="7"/>
          <dgm:dir/>
        </dgm:presLayoutVars>
      </dgm:prSet>
      <dgm:spPr/>
      <dgm:t>
        <a:bodyPr/>
        <a:lstStyle/>
        <a:p>
          <a:endParaRPr lang="en-US"/>
        </a:p>
      </dgm:t>
    </dgm:pt>
    <dgm:pt modelId="{C7671A37-9CBB-4035-ABEB-D5663FAB21FC}" type="pres">
      <dgm:prSet presAssocID="{1B0836C3-0A5D-4BFB-AA6D-DF7A51C12FFE}" presName="Name1" presStyleCnt="0"/>
      <dgm:spPr/>
    </dgm:pt>
    <dgm:pt modelId="{31B540A8-21D7-4409-8550-A739D9DC437B}" type="pres">
      <dgm:prSet presAssocID="{1B0836C3-0A5D-4BFB-AA6D-DF7A51C12FFE}" presName="cycle" presStyleCnt="0"/>
      <dgm:spPr/>
    </dgm:pt>
    <dgm:pt modelId="{45F30AFE-4C80-40AD-A30F-C1EF4A8A2A4B}" type="pres">
      <dgm:prSet presAssocID="{1B0836C3-0A5D-4BFB-AA6D-DF7A51C12FFE}" presName="srcNode" presStyleLbl="node1" presStyleIdx="0" presStyleCnt="3"/>
      <dgm:spPr/>
    </dgm:pt>
    <dgm:pt modelId="{D2B054D1-5D79-4369-BDED-11A994EBED89}" type="pres">
      <dgm:prSet presAssocID="{1B0836C3-0A5D-4BFB-AA6D-DF7A51C12FFE}" presName="conn" presStyleLbl="parChTrans1D2" presStyleIdx="0" presStyleCnt="1"/>
      <dgm:spPr/>
      <dgm:t>
        <a:bodyPr/>
        <a:lstStyle/>
        <a:p>
          <a:endParaRPr lang="en-US"/>
        </a:p>
      </dgm:t>
    </dgm:pt>
    <dgm:pt modelId="{20395624-AB50-40EB-A961-BDBFBD13F064}" type="pres">
      <dgm:prSet presAssocID="{1B0836C3-0A5D-4BFB-AA6D-DF7A51C12FFE}" presName="extraNode" presStyleLbl="node1" presStyleIdx="0" presStyleCnt="3"/>
      <dgm:spPr/>
    </dgm:pt>
    <dgm:pt modelId="{246DDD6C-B54B-4B4C-A82E-123DA8CE8E22}" type="pres">
      <dgm:prSet presAssocID="{1B0836C3-0A5D-4BFB-AA6D-DF7A51C12FFE}" presName="dstNode" presStyleLbl="node1" presStyleIdx="0" presStyleCnt="3"/>
      <dgm:spPr/>
    </dgm:pt>
    <dgm:pt modelId="{5D1E8DE4-76B0-43C7-9C5C-C6FD1857562C}" type="pres">
      <dgm:prSet presAssocID="{06350508-4979-40DB-9E9E-685403044732}" presName="text_1" presStyleLbl="node1" presStyleIdx="0" presStyleCnt="3">
        <dgm:presLayoutVars>
          <dgm:bulletEnabled val="1"/>
        </dgm:presLayoutVars>
      </dgm:prSet>
      <dgm:spPr/>
      <dgm:t>
        <a:bodyPr/>
        <a:lstStyle/>
        <a:p>
          <a:endParaRPr lang="en-US"/>
        </a:p>
      </dgm:t>
    </dgm:pt>
    <dgm:pt modelId="{A9B58878-6B86-415F-BEBA-3CD07E625439}" type="pres">
      <dgm:prSet presAssocID="{06350508-4979-40DB-9E9E-685403044732}" presName="accent_1" presStyleCnt="0"/>
      <dgm:spPr/>
    </dgm:pt>
    <dgm:pt modelId="{558B3F93-5F3C-49D8-841C-D1C495F060E5}" type="pres">
      <dgm:prSet presAssocID="{06350508-4979-40DB-9E9E-685403044732}" presName="accentRepeatNode" presStyleLbl="solidFgAcc1" presStyleIdx="0" presStyleCnt="3"/>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D17D65E8-CA82-43E1-9AE0-7CDD6747306C}" type="pres">
      <dgm:prSet presAssocID="{50576F32-3393-46F2-99CD-5A19D1B2A2E5}" presName="text_2" presStyleLbl="node1" presStyleIdx="1" presStyleCnt="3" custLinFactNeighborX="520" custLinFactNeighborY="-1465">
        <dgm:presLayoutVars>
          <dgm:bulletEnabled val="1"/>
        </dgm:presLayoutVars>
      </dgm:prSet>
      <dgm:spPr/>
      <dgm:t>
        <a:bodyPr/>
        <a:lstStyle/>
        <a:p>
          <a:endParaRPr lang="en-US"/>
        </a:p>
      </dgm:t>
    </dgm:pt>
    <dgm:pt modelId="{FFC38547-5DE4-48E3-AF84-7F342534F925}" type="pres">
      <dgm:prSet presAssocID="{50576F32-3393-46F2-99CD-5A19D1B2A2E5}" presName="accent_2" presStyleCnt="0"/>
      <dgm:spPr/>
    </dgm:pt>
    <dgm:pt modelId="{F7D80FC5-729A-40F4-8CFF-8A949D882B2E}" type="pres">
      <dgm:prSet presAssocID="{50576F32-3393-46F2-99CD-5A19D1B2A2E5}" presName="accentRepeatNode" presStyleLbl="solidFgAcc1" presStyleIdx="1" presStyleCnt="3"/>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A49058B-2181-4FE5-AF35-1EA33241E299}" type="pres">
      <dgm:prSet presAssocID="{1A6AED74-201B-4757-9DB4-00DD583E8D03}" presName="text_3" presStyleLbl="node1" presStyleIdx="2" presStyleCnt="3">
        <dgm:presLayoutVars>
          <dgm:bulletEnabled val="1"/>
        </dgm:presLayoutVars>
      </dgm:prSet>
      <dgm:spPr/>
      <dgm:t>
        <a:bodyPr/>
        <a:lstStyle/>
        <a:p>
          <a:endParaRPr lang="en-US"/>
        </a:p>
      </dgm:t>
    </dgm:pt>
    <dgm:pt modelId="{C1D5BFF6-D018-45C8-8201-E19EAD984B6E}" type="pres">
      <dgm:prSet presAssocID="{1A6AED74-201B-4757-9DB4-00DD583E8D03}" presName="accent_3" presStyleCnt="0"/>
      <dgm:spPr/>
    </dgm:pt>
    <dgm:pt modelId="{2F7B5531-E11B-4B06-8FF0-4AF0F90E309F}" type="pres">
      <dgm:prSet presAssocID="{1A6AED74-201B-4757-9DB4-00DD583E8D03}" presName="accentRepeatNode" presStyleLbl="solidFgAcc1" presStyleIdx="2" presStyleCnt="3"/>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86138D4A-46FF-4F53-9AF2-BF0B8B89D165}" type="presOf" srcId="{44787831-C4DF-4BCD-A2BB-174BE425E056}" destId="{D2B054D1-5D79-4369-BDED-11A994EBED89}" srcOrd="0" destOrd="0" presId="urn:microsoft.com/office/officeart/2008/layout/VerticalCurvedList"/>
    <dgm:cxn modelId="{DFF2FBD6-ACB9-4D7B-A2BD-723515766102}" srcId="{1B0836C3-0A5D-4BFB-AA6D-DF7A51C12FFE}" destId="{06350508-4979-40DB-9E9E-685403044732}" srcOrd="0" destOrd="0" parTransId="{248831E8-600F-4BCB-A6AF-ED6863DA661C}" sibTransId="{44787831-C4DF-4BCD-A2BB-174BE425E056}"/>
    <dgm:cxn modelId="{236D738C-83DF-4D74-88BF-58BD4210F372}" type="presOf" srcId="{50576F32-3393-46F2-99CD-5A19D1B2A2E5}" destId="{D17D65E8-CA82-43E1-9AE0-7CDD6747306C}" srcOrd="0" destOrd="0" presId="urn:microsoft.com/office/officeart/2008/layout/VerticalCurvedList"/>
    <dgm:cxn modelId="{9E9C18C9-3D2D-44B1-84DD-45D8E213F50B}" srcId="{1B0836C3-0A5D-4BFB-AA6D-DF7A51C12FFE}" destId="{1A6AED74-201B-4757-9DB4-00DD583E8D03}" srcOrd="2" destOrd="0" parTransId="{71C5EEE9-2C5F-439B-B160-0AB35B32EA48}" sibTransId="{3C3924EB-5CE2-472A-B97A-6299F507AC56}"/>
    <dgm:cxn modelId="{7B974DDE-F1E4-4F7F-BC42-256E58EF9AA8}" srcId="{1B0836C3-0A5D-4BFB-AA6D-DF7A51C12FFE}" destId="{50576F32-3393-46F2-99CD-5A19D1B2A2E5}" srcOrd="1" destOrd="0" parTransId="{278DFDC1-7D64-4198-B4D9-2FCE3C30CA66}" sibTransId="{0C6EA1A1-31F7-4A5C-8D25-E043BBDF63DC}"/>
    <dgm:cxn modelId="{E991581E-DAA5-41AF-8BF7-6F3E3EDDD0CA}" type="presOf" srcId="{1A6AED74-201B-4757-9DB4-00DD583E8D03}" destId="{8A49058B-2181-4FE5-AF35-1EA33241E299}" srcOrd="0" destOrd="0" presId="urn:microsoft.com/office/officeart/2008/layout/VerticalCurvedList"/>
    <dgm:cxn modelId="{58BB8EE9-A55E-4C49-A84F-B019898DA7CC}" type="presOf" srcId="{06350508-4979-40DB-9E9E-685403044732}" destId="{5D1E8DE4-76B0-43C7-9C5C-C6FD1857562C}" srcOrd="0" destOrd="0" presId="urn:microsoft.com/office/officeart/2008/layout/VerticalCurvedList"/>
    <dgm:cxn modelId="{2F17BA5D-0683-4602-8365-A74CF86E3363}" type="presOf" srcId="{1B0836C3-0A5D-4BFB-AA6D-DF7A51C12FFE}" destId="{F99C584D-E745-4223-A1DF-E380323F195D}" srcOrd="0" destOrd="0" presId="urn:microsoft.com/office/officeart/2008/layout/VerticalCurvedList"/>
    <dgm:cxn modelId="{7613C4A4-5EAC-4947-A024-EA3CF42434C9}" type="presParOf" srcId="{F99C584D-E745-4223-A1DF-E380323F195D}" destId="{C7671A37-9CBB-4035-ABEB-D5663FAB21FC}" srcOrd="0" destOrd="0" presId="urn:microsoft.com/office/officeart/2008/layout/VerticalCurvedList"/>
    <dgm:cxn modelId="{9640E277-0B2B-4411-9AFC-0BECAF3E9E1C}" type="presParOf" srcId="{C7671A37-9CBB-4035-ABEB-D5663FAB21FC}" destId="{31B540A8-21D7-4409-8550-A739D9DC437B}" srcOrd="0" destOrd="0" presId="urn:microsoft.com/office/officeart/2008/layout/VerticalCurvedList"/>
    <dgm:cxn modelId="{BAA9CCE8-7328-48A3-9850-FB04109BE2C0}" type="presParOf" srcId="{31B540A8-21D7-4409-8550-A739D9DC437B}" destId="{45F30AFE-4C80-40AD-A30F-C1EF4A8A2A4B}" srcOrd="0" destOrd="0" presId="urn:microsoft.com/office/officeart/2008/layout/VerticalCurvedList"/>
    <dgm:cxn modelId="{D4E3DADF-C586-432E-B6D3-2CC105100D30}" type="presParOf" srcId="{31B540A8-21D7-4409-8550-A739D9DC437B}" destId="{D2B054D1-5D79-4369-BDED-11A994EBED89}" srcOrd="1" destOrd="0" presId="urn:microsoft.com/office/officeart/2008/layout/VerticalCurvedList"/>
    <dgm:cxn modelId="{5D4D094D-E88B-406C-8665-99F617549453}" type="presParOf" srcId="{31B540A8-21D7-4409-8550-A739D9DC437B}" destId="{20395624-AB50-40EB-A961-BDBFBD13F064}" srcOrd="2" destOrd="0" presId="urn:microsoft.com/office/officeart/2008/layout/VerticalCurvedList"/>
    <dgm:cxn modelId="{A43C9C23-3926-4988-8B28-4FEC677206BA}" type="presParOf" srcId="{31B540A8-21D7-4409-8550-A739D9DC437B}" destId="{246DDD6C-B54B-4B4C-A82E-123DA8CE8E22}" srcOrd="3" destOrd="0" presId="urn:microsoft.com/office/officeart/2008/layout/VerticalCurvedList"/>
    <dgm:cxn modelId="{9618C6A3-8F74-4BEE-A4B7-5BC82139023A}" type="presParOf" srcId="{C7671A37-9CBB-4035-ABEB-D5663FAB21FC}" destId="{5D1E8DE4-76B0-43C7-9C5C-C6FD1857562C}" srcOrd="1" destOrd="0" presId="urn:microsoft.com/office/officeart/2008/layout/VerticalCurvedList"/>
    <dgm:cxn modelId="{AA74052F-9860-4CC1-83B0-32D535216388}" type="presParOf" srcId="{C7671A37-9CBB-4035-ABEB-D5663FAB21FC}" destId="{A9B58878-6B86-415F-BEBA-3CD07E625439}" srcOrd="2" destOrd="0" presId="urn:microsoft.com/office/officeart/2008/layout/VerticalCurvedList"/>
    <dgm:cxn modelId="{92199DB1-53F0-47A5-9112-B383935966FD}" type="presParOf" srcId="{A9B58878-6B86-415F-BEBA-3CD07E625439}" destId="{558B3F93-5F3C-49D8-841C-D1C495F060E5}" srcOrd="0" destOrd="0" presId="urn:microsoft.com/office/officeart/2008/layout/VerticalCurvedList"/>
    <dgm:cxn modelId="{E682BC5C-2B28-4916-B10B-D5FB9775620A}" type="presParOf" srcId="{C7671A37-9CBB-4035-ABEB-D5663FAB21FC}" destId="{D17D65E8-CA82-43E1-9AE0-7CDD6747306C}" srcOrd="3" destOrd="0" presId="urn:microsoft.com/office/officeart/2008/layout/VerticalCurvedList"/>
    <dgm:cxn modelId="{B824A6A3-8A3E-43E9-A0D0-A78327DED30F}" type="presParOf" srcId="{C7671A37-9CBB-4035-ABEB-D5663FAB21FC}" destId="{FFC38547-5DE4-48E3-AF84-7F342534F925}" srcOrd="4" destOrd="0" presId="urn:microsoft.com/office/officeart/2008/layout/VerticalCurvedList"/>
    <dgm:cxn modelId="{AA312DE6-C549-401D-BDDE-5F7F6133FC8D}" type="presParOf" srcId="{FFC38547-5DE4-48E3-AF84-7F342534F925}" destId="{F7D80FC5-729A-40F4-8CFF-8A949D882B2E}" srcOrd="0" destOrd="0" presId="urn:microsoft.com/office/officeart/2008/layout/VerticalCurvedList"/>
    <dgm:cxn modelId="{8C20E231-1C1F-4D8E-8B3C-05C7D2228B76}" type="presParOf" srcId="{C7671A37-9CBB-4035-ABEB-D5663FAB21FC}" destId="{8A49058B-2181-4FE5-AF35-1EA33241E299}" srcOrd="5" destOrd="0" presId="urn:microsoft.com/office/officeart/2008/layout/VerticalCurvedList"/>
    <dgm:cxn modelId="{6175F70F-3BF8-4A6B-A5D7-6BEED01A68CB}" type="presParOf" srcId="{C7671A37-9CBB-4035-ABEB-D5663FAB21FC}" destId="{C1D5BFF6-D018-45C8-8201-E19EAD984B6E}" srcOrd="6" destOrd="0" presId="urn:microsoft.com/office/officeart/2008/layout/VerticalCurvedList"/>
    <dgm:cxn modelId="{E0A880CF-E025-4333-9051-2067C5EBB298}" type="presParOf" srcId="{C1D5BFF6-D018-45C8-8201-E19EAD984B6E}" destId="{2F7B5531-E11B-4B06-8FF0-4AF0F90E309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054D1-5D79-4369-BDED-11A994EBED89}">
      <dsp:nvSpPr>
        <dsp:cNvPr id="0" name=""/>
        <dsp:cNvSpPr/>
      </dsp:nvSpPr>
      <dsp:spPr>
        <a:xfrm>
          <a:off x="-6460574" y="-988490"/>
          <a:ext cx="7692620" cy="7692620"/>
        </a:xfrm>
        <a:prstGeom prst="blockArc">
          <a:avLst>
            <a:gd name="adj1" fmla="val 18900000"/>
            <a:gd name="adj2" fmla="val 2700000"/>
            <a:gd name="adj3" fmla="val 28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1E8DE4-76B0-43C7-9C5C-C6FD1857562C}">
      <dsp:nvSpPr>
        <dsp:cNvPr id="0" name=""/>
        <dsp:cNvSpPr/>
      </dsp:nvSpPr>
      <dsp:spPr>
        <a:xfrm>
          <a:off x="793330" y="571564"/>
          <a:ext cx="10259703" cy="11431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358" tIns="71120" rIns="71120" bIns="71120" numCol="1" spcCol="1270" anchor="ctr" anchorCtr="0">
          <a:noAutofit/>
        </a:bodyPr>
        <a:lstStyle/>
        <a:p>
          <a:pPr lvl="0" algn="l" defTabSz="1244600">
            <a:lnSpc>
              <a:spcPct val="90000"/>
            </a:lnSpc>
            <a:spcBef>
              <a:spcPct val="0"/>
            </a:spcBef>
            <a:spcAft>
              <a:spcPct val="35000"/>
            </a:spcAft>
          </a:pPr>
          <a:r>
            <a:rPr lang="x-none" sz="2800" b="1" kern="1200" dirty="0" smtClean="0">
              <a:solidFill>
                <a:srgbClr val="FFFF00"/>
              </a:solidFill>
              <a:latin typeface="Times New Roman" panose="02020603050405020304" pitchFamily="18" charset="0"/>
              <a:cs typeface="Times New Roman" panose="02020603050405020304" pitchFamily="18" charset="0"/>
            </a:rPr>
            <a:t>I. ÂM LỊCH, DƯƠNG LỊCH</a:t>
          </a:r>
          <a:endParaRPr lang="en-US" sz="2800" b="1" u="none" kern="1200" dirty="0">
            <a:solidFill>
              <a:srgbClr val="FFFF00"/>
            </a:solidFill>
          </a:endParaRPr>
        </a:p>
      </dsp:txBody>
      <dsp:txXfrm>
        <a:off x="793330" y="571564"/>
        <a:ext cx="10259703" cy="1143128"/>
      </dsp:txXfrm>
    </dsp:sp>
    <dsp:sp modelId="{558B3F93-5F3C-49D8-841C-D1C495F060E5}">
      <dsp:nvSpPr>
        <dsp:cNvPr id="0" name=""/>
        <dsp:cNvSpPr/>
      </dsp:nvSpPr>
      <dsp:spPr>
        <a:xfrm>
          <a:off x="78875" y="428673"/>
          <a:ext cx="1428910" cy="1428910"/>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7D65E8-CA82-43E1-9AE0-7CDD6747306C}">
      <dsp:nvSpPr>
        <dsp:cNvPr id="0" name=""/>
        <dsp:cNvSpPr/>
      </dsp:nvSpPr>
      <dsp:spPr>
        <a:xfrm>
          <a:off x="1260047" y="2269509"/>
          <a:ext cx="9844176" cy="11431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358" tIns="71120" rIns="71120" bIns="71120" numCol="1" spcCol="1270" anchor="ctr" anchorCtr="0">
          <a:noAutofit/>
        </a:bodyPr>
        <a:lstStyle/>
        <a:p>
          <a:pPr lvl="0" algn="l" defTabSz="1244600">
            <a:lnSpc>
              <a:spcPct val="90000"/>
            </a:lnSpc>
            <a:spcBef>
              <a:spcPct val="0"/>
            </a:spcBef>
            <a:spcAft>
              <a:spcPct val="35000"/>
            </a:spcAft>
          </a:pPr>
          <a:r>
            <a:rPr lang="x-none" sz="2800" b="1" kern="1200" dirty="0" smtClean="0">
              <a:solidFill>
                <a:srgbClr val="FFFF00"/>
              </a:solidFill>
              <a:latin typeface="Times New Roman" panose="02020603050405020304" pitchFamily="18" charset="0"/>
              <a:cs typeface="Times New Roman" panose="02020603050405020304" pitchFamily="18" charset="0"/>
            </a:rPr>
            <a:t>II. CÁCH TÍNH THỜI GIAN</a:t>
          </a:r>
          <a:endParaRPr lang="en-US" sz="2800" b="1" u="none" kern="1200" dirty="0">
            <a:solidFill>
              <a:srgbClr val="FFFF00"/>
            </a:solidFill>
          </a:endParaRPr>
        </a:p>
      </dsp:txBody>
      <dsp:txXfrm>
        <a:off x="1260047" y="2269509"/>
        <a:ext cx="9844176" cy="1143128"/>
      </dsp:txXfrm>
    </dsp:sp>
    <dsp:sp modelId="{F7D80FC5-729A-40F4-8CFF-8A949D882B2E}">
      <dsp:nvSpPr>
        <dsp:cNvPr id="0" name=""/>
        <dsp:cNvSpPr/>
      </dsp:nvSpPr>
      <dsp:spPr>
        <a:xfrm>
          <a:off x="494402" y="2143365"/>
          <a:ext cx="1428910" cy="1428910"/>
        </a:xfrm>
        <a:prstGeom prst="ellipse">
          <a:avLst/>
        </a:prstGeom>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49058B-2181-4FE5-AF35-1EA33241E299}">
      <dsp:nvSpPr>
        <dsp:cNvPr id="0" name=""/>
        <dsp:cNvSpPr/>
      </dsp:nvSpPr>
      <dsp:spPr>
        <a:xfrm>
          <a:off x="793330" y="4000948"/>
          <a:ext cx="10259703" cy="11431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358"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rgbClr val="FFFF00"/>
              </a:solidFill>
              <a:latin typeface="Times New Roman" pitchFamily="18" charset="0"/>
              <a:cs typeface="Times New Roman" pitchFamily="18" charset="0"/>
            </a:rPr>
            <a:t>LUYỆN TẬP- VẬN DỤNG</a:t>
          </a:r>
          <a:endParaRPr lang="en-US" sz="2800" b="1" kern="1200" dirty="0">
            <a:solidFill>
              <a:srgbClr val="FFFF00"/>
            </a:solidFill>
            <a:latin typeface="Times New Roman" pitchFamily="18" charset="0"/>
            <a:cs typeface="Times New Roman" pitchFamily="18" charset="0"/>
          </a:endParaRPr>
        </a:p>
      </dsp:txBody>
      <dsp:txXfrm>
        <a:off x="793330" y="4000948"/>
        <a:ext cx="10259703" cy="1143128"/>
      </dsp:txXfrm>
    </dsp:sp>
    <dsp:sp modelId="{2F7B5531-E11B-4B06-8FF0-4AF0F90E309F}">
      <dsp:nvSpPr>
        <dsp:cNvPr id="0" name=""/>
        <dsp:cNvSpPr/>
      </dsp:nvSpPr>
      <dsp:spPr>
        <a:xfrm>
          <a:off x="78875" y="3858057"/>
          <a:ext cx="1428910" cy="1428910"/>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71D33C-1234-4BD4-93E4-E4A1926A48B5}" type="datetimeFigureOut">
              <a:rPr lang="en-US" smtClean="0"/>
              <a:t>16/09/2021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373821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1D33C-1234-4BD4-93E4-E4A1926A48B5}" type="datetimeFigureOut">
              <a:rPr lang="en-US" smtClean="0"/>
              <a:t>16/09/2021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198947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1D33C-1234-4BD4-93E4-E4A1926A48B5}" type="datetimeFigureOut">
              <a:rPr lang="en-US" smtClean="0"/>
              <a:t>16/09/2021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3226768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71D33C-1234-4BD4-93E4-E4A1926A48B5}" type="datetimeFigureOut">
              <a:rPr lang="en-US" smtClean="0"/>
              <a:t>16/09/2021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2791982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71D33C-1234-4BD4-93E4-E4A1926A48B5}" type="datetimeFigureOut">
              <a:rPr lang="en-US" smtClean="0"/>
              <a:t>16/09/2021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401902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71D33C-1234-4BD4-93E4-E4A1926A48B5}" type="datetimeFigureOut">
              <a:rPr lang="en-US" smtClean="0"/>
              <a:t>16/09/2021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54740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71D33C-1234-4BD4-93E4-E4A1926A48B5}" type="datetimeFigureOut">
              <a:rPr lang="en-US" smtClean="0"/>
              <a:t>16/09/2021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2077469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71D33C-1234-4BD4-93E4-E4A1926A48B5}" type="datetimeFigureOut">
              <a:rPr lang="en-US" smtClean="0"/>
              <a:t>16/09/2021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361507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1D33C-1234-4BD4-93E4-E4A1926A48B5}" type="datetimeFigureOut">
              <a:rPr lang="en-US" smtClean="0"/>
              <a:t>16/09/2021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228239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1D33C-1234-4BD4-93E4-E4A1926A48B5}" type="datetimeFigureOut">
              <a:rPr lang="en-US" smtClean="0"/>
              <a:t>16/09/2021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169676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71D33C-1234-4BD4-93E4-E4A1926A48B5}" type="datetimeFigureOut">
              <a:rPr lang="en-US" smtClean="0"/>
              <a:t>16/09/2021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CBB2C-9FA4-4A8E-904D-058FEEF6F165}" type="slidenum">
              <a:rPr lang="en-US" smtClean="0"/>
              <a:t>‹#›</a:t>
            </a:fld>
            <a:endParaRPr lang="en-US"/>
          </a:p>
        </p:txBody>
      </p:sp>
    </p:spTree>
    <p:extLst>
      <p:ext uri="{BB962C8B-B14F-4D97-AF65-F5344CB8AC3E}">
        <p14:creationId xmlns:p14="http://schemas.microsoft.com/office/powerpoint/2010/main" val="408543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1D33C-1234-4BD4-93E4-E4A1926A48B5}" type="datetimeFigureOut">
              <a:rPr lang="en-US" smtClean="0"/>
              <a:t>16/09/2021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CBB2C-9FA4-4A8E-904D-058FEEF6F165}" type="slidenum">
              <a:rPr lang="en-US" smtClean="0"/>
              <a:t>‹#›</a:t>
            </a:fld>
            <a:endParaRPr lang="en-US"/>
          </a:p>
        </p:txBody>
      </p:sp>
    </p:spTree>
    <p:extLst>
      <p:ext uri="{BB962C8B-B14F-4D97-AF65-F5344CB8AC3E}">
        <p14:creationId xmlns:p14="http://schemas.microsoft.com/office/powerpoint/2010/main" val="372726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Box 2">
            <a:extLst>
              <a:ext uri="{FF2B5EF4-FFF2-40B4-BE49-F238E27FC236}">
                <a16:creationId xmlns="" xmlns:a16="http://schemas.microsoft.com/office/drawing/2014/main" id="{58C39CCC-1777-0643-880D-86EB4F8E01C1}"/>
              </a:ext>
            </a:extLst>
          </p:cNvPr>
          <p:cNvSpPr txBox="1"/>
          <p:nvPr/>
        </p:nvSpPr>
        <p:spPr>
          <a:xfrm>
            <a:off x="1455312" y="52413"/>
            <a:ext cx="9839459" cy="1323439"/>
          </a:xfrm>
          <a:prstGeom prst="rect">
            <a:avLst/>
          </a:prstGeom>
          <a:noFill/>
        </p:spPr>
        <p:txBody>
          <a:bodyPr wrap="square" rtlCol="0">
            <a:spAutoFit/>
          </a:bodyPr>
          <a:lstStyle/>
          <a:p>
            <a:pPr algn="ctr"/>
            <a:r>
              <a:rPr lang="x-none" sz="4000" b="1" dirty="0">
                <a:solidFill>
                  <a:srgbClr val="FF0000"/>
                </a:solidFill>
                <a:latin typeface="Times New Roman" panose="02020603050405020304" pitchFamily="18" charset="0"/>
                <a:cs typeface="Times New Roman" panose="02020603050405020304" pitchFamily="18" charset="0"/>
              </a:rPr>
              <a:t>Bài </a:t>
            </a:r>
            <a:r>
              <a:rPr lang="en-US" sz="4000" b="1" dirty="0" smtClean="0">
                <a:solidFill>
                  <a:srgbClr val="FF0000"/>
                </a:solidFill>
                <a:latin typeface="Times New Roman" panose="02020603050405020304" pitchFamily="18" charset="0"/>
                <a:cs typeface="Times New Roman" panose="02020603050405020304" pitchFamily="18" charset="0"/>
              </a:rPr>
              <a:t>2</a:t>
            </a:r>
            <a:r>
              <a:rPr lang="x-none" sz="4000" b="1" dirty="0" smtClean="0">
                <a:solidFill>
                  <a:srgbClr val="FF0000"/>
                </a:solidFill>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CÁCH TÍNH THỜI GIAN </a:t>
            </a:r>
          </a:p>
          <a:p>
            <a:pPr algn="ctr"/>
            <a:r>
              <a:rPr lang="en-US" sz="4000" b="1" dirty="0" smtClean="0">
                <a:solidFill>
                  <a:srgbClr val="FF0000"/>
                </a:solidFill>
                <a:latin typeface="Times New Roman" panose="02020603050405020304" pitchFamily="18" charset="0"/>
                <a:cs typeface="Times New Roman" panose="02020603050405020304" pitchFamily="18" charset="0"/>
              </a:rPr>
              <a:t>TRONG LỊCH SỬ</a:t>
            </a:r>
            <a:endParaRPr lang="x-none"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371286184"/>
              </p:ext>
            </p:extLst>
          </p:nvPr>
        </p:nvGraphicFramePr>
        <p:xfrm>
          <a:off x="634520" y="883410"/>
          <a:ext cx="11131910" cy="5715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38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DCCAEE47-D8D9-8B42-9A7A-593FFF27D213}"/>
              </a:ext>
            </a:extLst>
          </p:cNvPr>
          <p:cNvSpPr/>
          <p:nvPr/>
        </p:nvSpPr>
        <p:spPr bwMode="auto">
          <a:xfrm>
            <a:off x="1981308" y="457278"/>
            <a:ext cx="5105266" cy="533386"/>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2800" b="1" dirty="0">
                <a:solidFill>
                  <a:srgbClr val="0070C0"/>
                </a:solidFill>
                <a:latin typeface="Times New Roman" panose="02020603050405020304" pitchFamily="18" charset="0"/>
                <a:cs typeface="Times New Roman" panose="02020603050405020304" pitchFamily="18" charset="0"/>
              </a:rPr>
              <a:t>II. CÁCH TÍNH THỜI GIAN</a:t>
            </a:r>
            <a:r>
              <a:rPr lang="x-none" dirty="0">
                <a:latin typeface="Verdana" pitchFamily="34" charset="0"/>
              </a:rPr>
              <a:t>:</a:t>
            </a:r>
          </a:p>
        </p:txBody>
      </p:sp>
      <p:sp>
        <p:nvSpPr>
          <p:cNvPr id="3" name="Rectangle 2">
            <a:extLst>
              <a:ext uri="{FF2B5EF4-FFF2-40B4-BE49-F238E27FC236}">
                <a16:creationId xmlns="" xmlns:a16="http://schemas.microsoft.com/office/drawing/2014/main" id="{17CBFA24-2E15-EB45-BD7B-4F7FBEE482D0}"/>
              </a:ext>
            </a:extLst>
          </p:cNvPr>
          <p:cNvSpPr/>
          <p:nvPr/>
        </p:nvSpPr>
        <p:spPr>
          <a:xfrm>
            <a:off x="1247212" y="2181948"/>
            <a:ext cx="8605125" cy="3108543"/>
          </a:xfrm>
          <a:prstGeom prst="rect">
            <a:avLst/>
          </a:prstGeom>
        </p:spPr>
        <p:txBody>
          <a:bodyPr wrap="square">
            <a:spAutoFit/>
          </a:bodyPr>
          <a:lstStyle/>
          <a:p>
            <a:r>
              <a:rPr lang="vi-VN"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vi-VN" altLang="en-US"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Lịch chính thức của thế giới hiện nay dựa theo cách tính thời gian của dương lịch, gọi là Công lịch.</a:t>
            </a:r>
          </a:p>
          <a:p>
            <a:pPr marL="285750" indent="-285750">
              <a:buFontTx/>
              <a:buChar char="-"/>
            </a:pPr>
            <a:r>
              <a:rPr lang="vi-VN" altLang="en-US"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Công lịch lấy năm tương truyền Chúa Giêsu ra đời làm năm đầu tiên ( năm 1) của công nguyên (viết tắt CN).</a:t>
            </a:r>
          </a:p>
          <a:p>
            <a:r>
              <a:rPr lang="vi-VN"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 Một thập kỉ là 10 năm.</a:t>
            </a:r>
          </a:p>
          <a:p>
            <a:r>
              <a:rPr lang="vi-VN"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  Một thể kỉ là 100 năm.</a:t>
            </a:r>
          </a:p>
          <a:p>
            <a:r>
              <a:rPr lang="vi-VN" sz="28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 Một thiên niên kỉ là 1000 năm.</a:t>
            </a:r>
            <a:endParaRPr lang="x-none" sz="2800" dirty="0"/>
          </a:p>
        </p:txBody>
      </p:sp>
    </p:spTree>
    <p:extLst>
      <p:ext uri="{BB962C8B-B14F-4D97-AF65-F5344CB8AC3E}">
        <p14:creationId xmlns:p14="http://schemas.microsoft.com/office/powerpoint/2010/main" val="344127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94962163-4252-DC47-A26D-C1395A2A441C}"/>
              </a:ext>
            </a:extLst>
          </p:cNvPr>
          <p:cNvSpPr/>
          <p:nvPr/>
        </p:nvSpPr>
        <p:spPr bwMode="auto">
          <a:xfrm>
            <a:off x="1820318" y="231789"/>
            <a:ext cx="4809082" cy="533386"/>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2800" b="1" dirty="0">
                <a:solidFill>
                  <a:srgbClr val="0070C0"/>
                </a:solidFill>
                <a:latin typeface="Times New Roman" panose="02020603050405020304" pitchFamily="18" charset="0"/>
                <a:cs typeface="Times New Roman" panose="02020603050405020304" pitchFamily="18" charset="0"/>
              </a:rPr>
              <a:t>HOẠT ĐỘNG LUYỆN TẬP:</a:t>
            </a:r>
          </a:p>
        </p:txBody>
      </p:sp>
      <p:sp>
        <p:nvSpPr>
          <p:cNvPr id="3" name="TextBox 2">
            <a:extLst>
              <a:ext uri="{FF2B5EF4-FFF2-40B4-BE49-F238E27FC236}">
                <a16:creationId xmlns="" xmlns:a16="http://schemas.microsoft.com/office/drawing/2014/main" id="{72385586-660D-124E-B494-AF5C1C0D82B3}"/>
              </a:ext>
            </a:extLst>
          </p:cNvPr>
          <p:cNvSpPr txBox="1"/>
          <p:nvPr/>
        </p:nvSpPr>
        <p:spPr>
          <a:xfrm>
            <a:off x="894836" y="1447305"/>
            <a:ext cx="10902212" cy="138499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a:t>
            </a:r>
            <a:r>
              <a:rPr lang="x-none" sz="2800" dirty="0" smtClean="0">
                <a:latin typeface="Times New Roman" panose="02020603050405020304" pitchFamily="18" charset="0"/>
                <a:cs typeface="Times New Roman" panose="02020603050405020304" pitchFamily="18" charset="0"/>
              </a:rPr>
              <a:t>Em </a:t>
            </a:r>
            <a:r>
              <a:rPr lang="x-none" sz="2800" dirty="0">
                <a:latin typeface="Times New Roman" panose="02020603050405020304" pitchFamily="18" charset="0"/>
                <a:cs typeface="Times New Roman" panose="02020603050405020304" pitchFamily="18" charset="0"/>
              </a:rPr>
              <a:t>hãy xác định: Từ thời điểm xảy ra các sự kiện ghi trên sơ đồ bên dưới đến hiện tại là bao nhiêu năm, bao nhiêu thập kỉ, bao nhiêu thế kỉ?</a:t>
            </a:r>
          </a:p>
          <a:p>
            <a:endParaRPr lang="x-none" sz="2800" dirty="0">
              <a:latin typeface="Times New Roman" panose="02020603050405020304" pitchFamily="18" charset="0"/>
              <a:cs typeface="Times New Roman" panose="02020603050405020304" pitchFamily="18" charset="0"/>
            </a:endParaRPr>
          </a:p>
        </p:txBody>
      </p:sp>
      <p:pic>
        <p:nvPicPr>
          <p:cNvPr id="1026" name="Picture 2" descr="Cổng TTĐT ĐHTQT">
            <a:extLst>
              <a:ext uri="{FF2B5EF4-FFF2-40B4-BE49-F238E27FC236}">
                <a16:creationId xmlns="" xmlns:a16="http://schemas.microsoft.com/office/drawing/2014/main" id="{F7CC2684-A555-6A4A-B1DD-52E6C9CB9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841" y="3677032"/>
            <a:ext cx="2200275" cy="2092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ộc khởi nghĩa của Triệu Thị Trinh">
            <a:extLst>
              <a:ext uri="{FF2B5EF4-FFF2-40B4-BE49-F238E27FC236}">
                <a16:creationId xmlns="" xmlns:a16="http://schemas.microsoft.com/office/drawing/2014/main" id="{10703CE5-328F-694E-91CB-434D71218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869" y="3667086"/>
            <a:ext cx="2200277" cy="2102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hởi Nghĩa Lý Nam Đế (544-548) - Lịch Sử Có Gì Hay?">
            <a:extLst>
              <a:ext uri="{FF2B5EF4-FFF2-40B4-BE49-F238E27FC236}">
                <a16:creationId xmlns="" xmlns:a16="http://schemas.microsoft.com/office/drawing/2014/main" id="{3FAC277F-5826-3940-82CF-9C16FF2BBC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3277" y="3667087"/>
            <a:ext cx="2200274" cy="21241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 trận thủy chiến làm nên những trang sử hào hùng trên Bạch Đằng Giang">
            <a:extLst>
              <a:ext uri="{FF2B5EF4-FFF2-40B4-BE49-F238E27FC236}">
                <a16:creationId xmlns="" xmlns:a16="http://schemas.microsoft.com/office/drawing/2014/main" id="{1EF31306-E48C-D349-A91F-2B27918A6AC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5308" y="3653221"/>
            <a:ext cx="2384421" cy="213801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 xmlns:a16="http://schemas.microsoft.com/office/drawing/2014/main" id="{2D690381-898A-6F4D-B930-6E614C2CE3C4}"/>
              </a:ext>
            </a:extLst>
          </p:cNvPr>
          <p:cNvCxnSpPr/>
          <p:nvPr/>
        </p:nvCxnSpPr>
        <p:spPr bwMode="auto">
          <a:xfrm>
            <a:off x="1827320" y="3051211"/>
            <a:ext cx="8636535" cy="76198"/>
          </a:xfrm>
          <a:prstGeom prst="straightConnector1">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Line 15">
            <a:extLst>
              <a:ext uri="{FF2B5EF4-FFF2-40B4-BE49-F238E27FC236}">
                <a16:creationId xmlns="" xmlns:a16="http://schemas.microsoft.com/office/drawing/2014/main" id="{DB8CFA9C-2769-0049-9A1C-8B3A6ECD8472}"/>
              </a:ext>
            </a:extLst>
          </p:cNvPr>
          <p:cNvSpPr>
            <a:spLocks noChangeShapeType="1"/>
          </p:cNvSpPr>
          <p:nvPr/>
        </p:nvSpPr>
        <p:spPr bwMode="auto">
          <a:xfrm>
            <a:off x="2799978" y="2861703"/>
            <a:ext cx="0" cy="37901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5">
            <a:extLst>
              <a:ext uri="{FF2B5EF4-FFF2-40B4-BE49-F238E27FC236}">
                <a16:creationId xmlns="" xmlns:a16="http://schemas.microsoft.com/office/drawing/2014/main" id="{E984C790-E4BA-3E49-A0CD-245EC69EB35A}"/>
              </a:ext>
            </a:extLst>
          </p:cNvPr>
          <p:cNvSpPr>
            <a:spLocks noChangeShapeType="1"/>
          </p:cNvSpPr>
          <p:nvPr/>
        </p:nvSpPr>
        <p:spPr bwMode="auto">
          <a:xfrm>
            <a:off x="4973138" y="2874062"/>
            <a:ext cx="0" cy="37901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5">
            <a:extLst>
              <a:ext uri="{FF2B5EF4-FFF2-40B4-BE49-F238E27FC236}">
                <a16:creationId xmlns="" xmlns:a16="http://schemas.microsoft.com/office/drawing/2014/main" id="{44FD2EE5-900F-F940-8AF0-E21A3770A383}"/>
              </a:ext>
            </a:extLst>
          </p:cNvPr>
          <p:cNvSpPr>
            <a:spLocks noChangeShapeType="1"/>
          </p:cNvSpPr>
          <p:nvPr/>
        </p:nvSpPr>
        <p:spPr bwMode="auto">
          <a:xfrm>
            <a:off x="6857980" y="2899802"/>
            <a:ext cx="0" cy="37901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15">
            <a:extLst>
              <a:ext uri="{FF2B5EF4-FFF2-40B4-BE49-F238E27FC236}">
                <a16:creationId xmlns="" xmlns:a16="http://schemas.microsoft.com/office/drawing/2014/main" id="{D8FCE820-63E2-8041-B02E-E452D9D3303E}"/>
              </a:ext>
            </a:extLst>
          </p:cNvPr>
          <p:cNvSpPr>
            <a:spLocks noChangeShapeType="1"/>
          </p:cNvSpPr>
          <p:nvPr/>
        </p:nvSpPr>
        <p:spPr bwMode="auto">
          <a:xfrm>
            <a:off x="9905900" y="2917111"/>
            <a:ext cx="0" cy="37901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TextBox 5">
            <a:extLst>
              <a:ext uri="{FF2B5EF4-FFF2-40B4-BE49-F238E27FC236}">
                <a16:creationId xmlns="" xmlns:a16="http://schemas.microsoft.com/office/drawing/2014/main" id="{C06F51CC-3234-D447-97BF-30D5C0C66F2E}"/>
              </a:ext>
            </a:extLst>
          </p:cNvPr>
          <p:cNvSpPr txBox="1"/>
          <p:nvPr/>
        </p:nvSpPr>
        <p:spPr>
          <a:xfrm>
            <a:off x="2560169" y="3307753"/>
            <a:ext cx="418704" cy="369332"/>
          </a:xfrm>
          <a:prstGeom prst="rect">
            <a:avLst/>
          </a:prstGeom>
          <a:noFill/>
        </p:spPr>
        <p:txBody>
          <a:bodyPr wrap="none" rtlCol="0">
            <a:spAutoFit/>
          </a:bodyPr>
          <a:lstStyle/>
          <a:p>
            <a:r>
              <a:rPr lang="x-none" dirty="0"/>
              <a:t>40</a:t>
            </a:r>
          </a:p>
        </p:txBody>
      </p:sp>
      <p:sp>
        <p:nvSpPr>
          <p:cNvPr id="7" name="TextBox 6">
            <a:extLst>
              <a:ext uri="{FF2B5EF4-FFF2-40B4-BE49-F238E27FC236}">
                <a16:creationId xmlns="" xmlns:a16="http://schemas.microsoft.com/office/drawing/2014/main" id="{1BC00A0D-EEAD-D540-8F04-D585449B1687}"/>
              </a:ext>
            </a:extLst>
          </p:cNvPr>
          <p:cNvSpPr txBox="1"/>
          <p:nvPr/>
        </p:nvSpPr>
        <p:spPr>
          <a:xfrm>
            <a:off x="4659590" y="3307753"/>
            <a:ext cx="535724" cy="369332"/>
          </a:xfrm>
          <a:prstGeom prst="rect">
            <a:avLst/>
          </a:prstGeom>
          <a:noFill/>
        </p:spPr>
        <p:txBody>
          <a:bodyPr wrap="none" rtlCol="0">
            <a:spAutoFit/>
          </a:bodyPr>
          <a:lstStyle/>
          <a:p>
            <a:r>
              <a:rPr lang="x-none" dirty="0"/>
              <a:t>248</a:t>
            </a:r>
          </a:p>
        </p:txBody>
      </p:sp>
      <p:sp>
        <p:nvSpPr>
          <p:cNvPr id="8" name="TextBox 7">
            <a:extLst>
              <a:ext uri="{FF2B5EF4-FFF2-40B4-BE49-F238E27FC236}">
                <a16:creationId xmlns="" xmlns:a16="http://schemas.microsoft.com/office/drawing/2014/main" id="{0D84E801-9D69-4540-BF81-11FBDFD863C4}"/>
              </a:ext>
            </a:extLst>
          </p:cNvPr>
          <p:cNvSpPr txBox="1"/>
          <p:nvPr/>
        </p:nvSpPr>
        <p:spPr>
          <a:xfrm>
            <a:off x="6542329" y="3325546"/>
            <a:ext cx="535724" cy="369332"/>
          </a:xfrm>
          <a:prstGeom prst="rect">
            <a:avLst/>
          </a:prstGeom>
          <a:noFill/>
        </p:spPr>
        <p:txBody>
          <a:bodyPr wrap="none" rtlCol="0">
            <a:spAutoFit/>
          </a:bodyPr>
          <a:lstStyle/>
          <a:p>
            <a:r>
              <a:rPr lang="x-none" dirty="0"/>
              <a:t>542</a:t>
            </a:r>
          </a:p>
        </p:txBody>
      </p:sp>
      <p:sp>
        <p:nvSpPr>
          <p:cNvPr id="9" name="TextBox 8">
            <a:extLst>
              <a:ext uri="{FF2B5EF4-FFF2-40B4-BE49-F238E27FC236}">
                <a16:creationId xmlns="" xmlns:a16="http://schemas.microsoft.com/office/drawing/2014/main" id="{AB289CA8-1C44-324E-AD3F-15F132E04D3E}"/>
              </a:ext>
            </a:extLst>
          </p:cNvPr>
          <p:cNvSpPr txBox="1"/>
          <p:nvPr/>
        </p:nvSpPr>
        <p:spPr>
          <a:xfrm>
            <a:off x="9624299" y="3316410"/>
            <a:ext cx="535724" cy="369332"/>
          </a:xfrm>
          <a:prstGeom prst="rect">
            <a:avLst/>
          </a:prstGeom>
          <a:noFill/>
        </p:spPr>
        <p:txBody>
          <a:bodyPr wrap="none" rtlCol="0">
            <a:spAutoFit/>
          </a:bodyPr>
          <a:lstStyle/>
          <a:p>
            <a:r>
              <a:rPr lang="x-none" dirty="0"/>
              <a:t>938</a:t>
            </a:r>
          </a:p>
        </p:txBody>
      </p:sp>
      <p:sp>
        <p:nvSpPr>
          <p:cNvPr id="10" name="TextBox 9">
            <a:extLst>
              <a:ext uri="{FF2B5EF4-FFF2-40B4-BE49-F238E27FC236}">
                <a16:creationId xmlns="" xmlns:a16="http://schemas.microsoft.com/office/drawing/2014/main" id="{5AFA8F3C-5141-2346-AAA7-A4B9461FCA77}"/>
              </a:ext>
            </a:extLst>
          </p:cNvPr>
          <p:cNvSpPr txBox="1"/>
          <p:nvPr/>
        </p:nvSpPr>
        <p:spPr>
          <a:xfrm>
            <a:off x="1820318" y="5769199"/>
            <a:ext cx="1989742" cy="307777"/>
          </a:xfrm>
          <a:prstGeom prst="rect">
            <a:avLst/>
          </a:prstGeom>
          <a:noFill/>
        </p:spPr>
        <p:txBody>
          <a:bodyPr wrap="square" rtlCol="0">
            <a:spAutoFit/>
          </a:bodyPr>
          <a:lstStyle/>
          <a:p>
            <a:r>
              <a:rPr lang="x-none" sz="1400" dirty="0">
                <a:latin typeface="Times New Roman" panose="02020603050405020304" pitchFamily="18" charset="0"/>
                <a:cs typeface="Times New Roman" panose="02020603050405020304" pitchFamily="18" charset="0"/>
              </a:rPr>
              <a:t>Hai Bà Trưng khở nghĩa</a:t>
            </a:r>
          </a:p>
        </p:txBody>
      </p:sp>
      <p:sp>
        <p:nvSpPr>
          <p:cNvPr id="11" name="TextBox 10">
            <a:extLst>
              <a:ext uri="{FF2B5EF4-FFF2-40B4-BE49-F238E27FC236}">
                <a16:creationId xmlns="" xmlns:a16="http://schemas.microsoft.com/office/drawing/2014/main" id="{0BC5A329-F1BA-2247-B05C-5B9D397F9B74}"/>
              </a:ext>
            </a:extLst>
          </p:cNvPr>
          <p:cNvSpPr txBox="1"/>
          <p:nvPr/>
        </p:nvSpPr>
        <p:spPr>
          <a:xfrm>
            <a:off x="4114852" y="5791236"/>
            <a:ext cx="1752554" cy="307777"/>
          </a:xfrm>
          <a:prstGeom prst="rect">
            <a:avLst/>
          </a:prstGeom>
          <a:noFill/>
        </p:spPr>
        <p:txBody>
          <a:bodyPr wrap="square" rtlCol="0">
            <a:spAutoFit/>
          </a:bodyPr>
          <a:lstStyle/>
          <a:p>
            <a:r>
              <a:rPr lang="x-none" sz="1400" dirty="0">
                <a:latin typeface="Times New Roman" panose="02020603050405020304" pitchFamily="18" charset="0"/>
                <a:cs typeface="Times New Roman" panose="02020603050405020304" pitchFamily="18" charset="0"/>
              </a:rPr>
              <a:t>Bà Triệu khởi nghĩa</a:t>
            </a:r>
          </a:p>
        </p:txBody>
      </p:sp>
      <p:sp>
        <p:nvSpPr>
          <p:cNvPr id="12" name="TextBox 11">
            <a:extLst>
              <a:ext uri="{FF2B5EF4-FFF2-40B4-BE49-F238E27FC236}">
                <a16:creationId xmlns="" xmlns:a16="http://schemas.microsoft.com/office/drawing/2014/main" id="{2E37D86E-EE9D-CF44-BB6A-E63FC915FF37}"/>
              </a:ext>
            </a:extLst>
          </p:cNvPr>
          <p:cNvSpPr txBox="1"/>
          <p:nvPr/>
        </p:nvSpPr>
        <p:spPr>
          <a:xfrm>
            <a:off x="6248396" y="5791236"/>
            <a:ext cx="1904950" cy="307777"/>
          </a:xfrm>
          <a:prstGeom prst="rect">
            <a:avLst/>
          </a:prstGeom>
          <a:noFill/>
        </p:spPr>
        <p:txBody>
          <a:bodyPr wrap="square" rtlCol="0">
            <a:spAutoFit/>
          </a:bodyPr>
          <a:lstStyle/>
          <a:p>
            <a:r>
              <a:rPr lang="x-none" sz="1400" dirty="0">
                <a:latin typeface="Times New Roman" panose="02020603050405020304" pitchFamily="18" charset="0"/>
                <a:cs typeface="Times New Roman" panose="02020603050405020304" pitchFamily="18" charset="0"/>
              </a:rPr>
              <a:t>Khởi nghĩa Lý Bí Bí</a:t>
            </a:r>
          </a:p>
        </p:txBody>
      </p:sp>
      <p:sp>
        <p:nvSpPr>
          <p:cNvPr id="13" name="TextBox 12">
            <a:extLst>
              <a:ext uri="{FF2B5EF4-FFF2-40B4-BE49-F238E27FC236}">
                <a16:creationId xmlns="" xmlns:a16="http://schemas.microsoft.com/office/drawing/2014/main" id="{0B7878F1-60E6-D04A-84CF-DF2A0ECAA2E7}"/>
              </a:ext>
            </a:extLst>
          </p:cNvPr>
          <p:cNvSpPr txBox="1"/>
          <p:nvPr/>
        </p:nvSpPr>
        <p:spPr>
          <a:xfrm>
            <a:off x="8381940" y="5791236"/>
            <a:ext cx="2081914" cy="307777"/>
          </a:xfrm>
          <a:prstGeom prst="rect">
            <a:avLst/>
          </a:prstGeom>
          <a:noFill/>
        </p:spPr>
        <p:txBody>
          <a:bodyPr wrap="square" rtlCol="0">
            <a:spAutoFit/>
          </a:bodyPr>
          <a:lstStyle/>
          <a:p>
            <a:r>
              <a:rPr lang="x-none" sz="1400" dirty="0">
                <a:latin typeface="Times New Roman" panose="02020603050405020304" pitchFamily="18" charset="0"/>
                <a:cs typeface="Times New Roman" panose="02020603050405020304" pitchFamily="18" charset="0"/>
              </a:rPr>
              <a:t>Chiến thắng Bạch Đằng</a:t>
            </a:r>
          </a:p>
        </p:txBody>
      </p:sp>
    </p:spTree>
    <p:extLst>
      <p:ext uri="{BB962C8B-B14F-4D97-AF65-F5344CB8AC3E}">
        <p14:creationId xmlns:p14="http://schemas.microsoft.com/office/powerpoint/2010/main" val="7894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checkerboard(across)">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checkerboard(across)">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checkerboard(across)">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heckerboard(across)">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checkerboard(across)">
                                      <p:cBhvr>
                                        <p:cTn id="52" dur="500"/>
                                        <p:tgtEl>
                                          <p:spTgt spid="102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checkerboard(across)">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dissolve">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dissolve">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1030"/>
                                        </p:tgtEl>
                                        <p:attrNameLst>
                                          <p:attrName>style.visibility</p:attrName>
                                        </p:attrNameLst>
                                      </p:cBhvr>
                                      <p:to>
                                        <p:strVal val="visible"/>
                                      </p:to>
                                    </p:set>
                                    <p:animEffect transition="in" filter="dissolve">
                                      <p:cBhvr>
                                        <p:cTn id="72" dur="500"/>
                                        <p:tgtEl>
                                          <p:spTgt spid="103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dissolv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barn(inVertical)">
                                      <p:cBhvr>
                                        <p:cTn id="82" dur="500"/>
                                        <p:tgtEl>
                                          <p:spTgt spid="5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barn(inVertical)">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032"/>
                                        </p:tgtEl>
                                        <p:attrNameLst>
                                          <p:attrName>style.visibility</p:attrName>
                                        </p:attrNameLst>
                                      </p:cBhvr>
                                      <p:to>
                                        <p:strVal val="visible"/>
                                      </p:to>
                                    </p:set>
                                    <p:animEffect transition="in" filter="barn(inVertical)">
                                      <p:cBhvr>
                                        <p:cTn id="92" dur="500"/>
                                        <p:tgtEl>
                                          <p:spTgt spid="1032"/>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barn(inVertical)">
                                      <p:cBhvr>
                                        <p:cTn id="9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animBg="1"/>
      <p:bldP spid="53" grpId="0" animBg="1"/>
      <p:bldP spid="54" grpId="0" animBg="1"/>
      <p:bldP spid="55" grpId="0" animBg="1"/>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8AB5ADE-313D-D44E-A9B6-445E44A10805}"/>
              </a:ext>
            </a:extLst>
          </p:cNvPr>
          <p:cNvSpPr txBox="1"/>
          <p:nvPr/>
        </p:nvSpPr>
        <p:spPr>
          <a:xfrm>
            <a:off x="1094704" y="1419895"/>
            <a:ext cx="10212945" cy="4524315"/>
          </a:xfrm>
          <a:prstGeom prst="rect">
            <a:avLst/>
          </a:prstGeom>
          <a:noFill/>
        </p:spPr>
        <p:txBody>
          <a:bodyPr wrap="square" rtlCol="0">
            <a:spAutoFit/>
          </a:bodyPr>
          <a:lstStyle/>
          <a:p>
            <a:endParaRPr lang="x-none" sz="3200" i="1" u="sng"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x-none" sz="3200" dirty="0">
                <a:latin typeface="Times New Roman" panose="02020603050405020304" pitchFamily="18" charset="0"/>
                <a:cs typeface="Times New Roman" panose="02020603050405020304" pitchFamily="18" charset="0"/>
              </a:rPr>
              <a:t>Khởi nghĩa Hai Bà Trưng: 2021- 40 = </a:t>
            </a:r>
            <a:r>
              <a:rPr lang="x-none" sz="3200" dirty="0">
                <a:solidFill>
                  <a:srgbClr val="00B0F0"/>
                </a:solidFill>
                <a:latin typeface="Times New Roman" panose="02020603050405020304" pitchFamily="18" charset="0"/>
                <a:cs typeface="Times New Roman" panose="02020603050405020304" pitchFamily="18" charset="0"/>
              </a:rPr>
              <a:t>1981 năm</a:t>
            </a:r>
            <a:r>
              <a:rPr lang="x-none" sz="3200" dirty="0">
                <a:latin typeface="Times New Roman" panose="02020603050405020304" pitchFamily="18" charset="0"/>
                <a:cs typeface="Times New Roman" panose="02020603050405020304" pitchFamily="18" charset="0"/>
              </a:rPr>
              <a:t>; </a:t>
            </a:r>
            <a:r>
              <a:rPr lang="x-none" sz="3200" dirty="0">
                <a:solidFill>
                  <a:srgbClr val="FF3300"/>
                </a:solidFill>
                <a:latin typeface="Times New Roman" panose="02020603050405020304" pitchFamily="18" charset="0"/>
                <a:cs typeface="Times New Roman" panose="02020603050405020304" pitchFamily="18" charset="0"/>
              </a:rPr>
              <a:t>198 thập kỉ</a:t>
            </a:r>
            <a:r>
              <a:rPr lang="x-none" sz="3200" dirty="0">
                <a:latin typeface="Times New Roman" panose="02020603050405020304" pitchFamily="18" charset="0"/>
                <a:cs typeface="Times New Roman" panose="02020603050405020304" pitchFamily="18" charset="0"/>
              </a:rPr>
              <a:t>; </a:t>
            </a:r>
            <a:r>
              <a:rPr lang="x-none" sz="3200" dirty="0">
                <a:solidFill>
                  <a:srgbClr val="00B0F0"/>
                </a:solidFill>
                <a:latin typeface="Times New Roman" panose="02020603050405020304" pitchFamily="18" charset="0"/>
                <a:cs typeface="Times New Roman" panose="02020603050405020304" pitchFamily="18" charset="0"/>
              </a:rPr>
              <a:t>cách đây 20 thế kỉ.</a:t>
            </a:r>
          </a:p>
          <a:p>
            <a:pPr marL="285750" indent="-285750">
              <a:buFontTx/>
              <a:buChar char="-"/>
            </a:pPr>
            <a:r>
              <a:rPr lang="en-US" sz="3200" dirty="0">
                <a:latin typeface="Times New Roman" panose="02020603050405020304" pitchFamily="18" charset="0"/>
                <a:cs typeface="Times New Roman" panose="02020603050405020304" pitchFamily="18" charset="0"/>
              </a:rPr>
              <a:t>K</a:t>
            </a:r>
            <a:r>
              <a:rPr lang="x-none" sz="3200" dirty="0">
                <a:latin typeface="Times New Roman" panose="02020603050405020304" pitchFamily="18" charset="0"/>
                <a:cs typeface="Times New Roman" panose="02020603050405020304" pitchFamily="18" charset="0"/>
              </a:rPr>
              <a:t>hởi nghĩa Bà Triệu: 2021- 248 = </a:t>
            </a:r>
            <a:r>
              <a:rPr lang="x-none" sz="3200" dirty="0">
                <a:solidFill>
                  <a:srgbClr val="00B0F0"/>
                </a:solidFill>
                <a:latin typeface="Times New Roman" panose="02020603050405020304" pitchFamily="18" charset="0"/>
                <a:cs typeface="Times New Roman" panose="02020603050405020304" pitchFamily="18" charset="0"/>
              </a:rPr>
              <a:t>1773 năm</a:t>
            </a:r>
            <a:r>
              <a:rPr lang="x-none" sz="3200" dirty="0">
                <a:latin typeface="Times New Roman" panose="02020603050405020304" pitchFamily="18" charset="0"/>
                <a:cs typeface="Times New Roman" panose="02020603050405020304" pitchFamily="18" charset="0"/>
              </a:rPr>
              <a:t>; </a:t>
            </a:r>
            <a:r>
              <a:rPr lang="x-none" sz="3200" dirty="0">
                <a:solidFill>
                  <a:srgbClr val="FF3300"/>
                </a:solidFill>
                <a:latin typeface="Times New Roman" panose="02020603050405020304" pitchFamily="18" charset="0"/>
                <a:cs typeface="Times New Roman" panose="02020603050405020304" pitchFamily="18" charset="0"/>
              </a:rPr>
              <a:t>177 thập kỉ; </a:t>
            </a:r>
            <a:r>
              <a:rPr lang="x-none" sz="3200" dirty="0">
                <a:solidFill>
                  <a:srgbClr val="00B0F0"/>
                </a:solidFill>
                <a:latin typeface="Times New Roman" panose="02020603050405020304" pitchFamily="18" charset="0"/>
                <a:cs typeface="Times New Roman" panose="02020603050405020304" pitchFamily="18" charset="0"/>
              </a:rPr>
              <a:t>cách đây 18 thế kỉ.</a:t>
            </a:r>
          </a:p>
          <a:p>
            <a:pPr marL="285750" indent="-285750">
              <a:buFontTx/>
              <a:buChar char="-"/>
            </a:pPr>
            <a:r>
              <a:rPr lang="x-none" sz="3200" dirty="0">
                <a:latin typeface="Times New Roman" panose="02020603050405020304" pitchFamily="18" charset="0"/>
                <a:cs typeface="Times New Roman" panose="02020603050405020304" pitchFamily="18" charset="0"/>
              </a:rPr>
              <a:t>Khởi nghĩa Lý Bí: 2021 – 542 = </a:t>
            </a:r>
            <a:r>
              <a:rPr lang="x-none" sz="3200" dirty="0">
                <a:solidFill>
                  <a:srgbClr val="00B0F0"/>
                </a:solidFill>
                <a:latin typeface="Times New Roman" panose="02020603050405020304" pitchFamily="18" charset="0"/>
                <a:cs typeface="Times New Roman" panose="02020603050405020304" pitchFamily="18" charset="0"/>
              </a:rPr>
              <a:t>1479 năm</a:t>
            </a:r>
            <a:r>
              <a:rPr lang="x-none" sz="3200" dirty="0">
                <a:latin typeface="Times New Roman" panose="02020603050405020304" pitchFamily="18" charset="0"/>
                <a:cs typeface="Times New Roman" panose="02020603050405020304" pitchFamily="18" charset="0"/>
              </a:rPr>
              <a:t>; </a:t>
            </a:r>
            <a:r>
              <a:rPr lang="x-none" sz="3200" dirty="0">
                <a:solidFill>
                  <a:srgbClr val="FF3300"/>
                </a:solidFill>
                <a:latin typeface="Times New Roman" panose="02020603050405020304" pitchFamily="18" charset="0"/>
                <a:cs typeface="Times New Roman" panose="02020603050405020304" pitchFamily="18" charset="0"/>
              </a:rPr>
              <a:t>147 thập kỉ</a:t>
            </a:r>
            <a:r>
              <a:rPr lang="x-none" sz="3200" dirty="0">
                <a:solidFill>
                  <a:srgbClr val="FFC000"/>
                </a:solidFill>
                <a:latin typeface="Times New Roman" panose="02020603050405020304" pitchFamily="18" charset="0"/>
                <a:cs typeface="Times New Roman" panose="02020603050405020304" pitchFamily="18" charset="0"/>
              </a:rPr>
              <a:t>; </a:t>
            </a:r>
            <a:r>
              <a:rPr lang="x-none" sz="3200" dirty="0">
                <a:solidFill>
                  <a:srgbClr val="00B0F0"/>
                </a:solidFill>
                <a:latin typeface="Times New Roman" panose="02020603050405020304" pitchFamily="18" charset="0"/>
                <a:cs typeface="Times New Roman" panose="02020603050405020304" pitchFamily="18" charset="0"/>
              </a:rPr>
              <a:t>cách đây 15 thế kỉ.</a:t>
            </a:r>
          </a:p>
          <a:p>
            <a:r>
              <a:rPr lang="x-none" sz="3200" dirty="0">
                <a:latin typeface="Times New Roman" panose="02020603050405020304" pitchFamily="18" charset="0"/>
                <a:cs typeface="Times New Roman" panose="02020603050405020304" pitchFamily="18" charset="0"/>
              </a:rPr>
              <a:t>- Chiến thắng Bạch Đằng: 2021- 938 = </a:t>
            </a:r>
            <a:r>
              <a:rPr lang="x-none" sz="3200" dirty="0">
                <a:solidFill>
                  <a:srgbClr val="00B0F0"/>
                </a:solidFill>
                <a:latin typeface="Times New Roman" panose="02020603050405020304" pitchFamily="18" charset="0"/>
                <a:cs typeface="Times New Roman" panose="02020603050405020304" pitchFamily="18" charset="0"/>
              </a:rPr>
              <a:t>1083 năm</a:t>
            </a:r>
            <a:r>
              <a:rPr lang="x-none" sz="3200" dirty="0">
                <a:latin typeface="Times New Roman" panose="02020603050405020304" pitchFamily="18" charset="0"/>
                <a:cs typeface="Times New Roman" panose="02020603050405020304" pitchFamily="18" charset="0"/>
              </a:rPr>
              <a:t>; </a:t>
            </a:r>
            <a:r>
              <a:rPr lang="x-none" sz="3200" dirty="0">
                <a:solidFill>
                  <a:srgbClr val="FF3300"/>
                </a:solidFill>
                <a:latin typeface="Times New Roman" panose="02020603050405020304" pitchFamily="18" charset="0"/>
                <a:cs typeface="Times New Roman" panose="02020603050405020304" pitchFamily="18" charset="0"/>
              </a:rPr>
              <a:t>108 thập kỉ</a:t>
            </a:r>
            <a:r>
              <a:rPr lang="x-none" sz="3200" dirty="0">
                <a:latin typeface="Times New Roman" panose="02020603050405020304" pitchFamily="18" charset="0"/>
                <a:cs typeface="Times New Roman" panose="02020603050405020304" pitchFamily="18" charset="0"/>
              </a:rPr>
              <a:t>; </a:t>
            </a:r>
            <a:r>
              <a:rPr lang="x-none" sz="3200" dirty="0">
                <a:solidFill>
                  <a:srgbClr val="00B0F0"/>
                </a:solidFill>
                <a:latin typeface="Times New Roman" panose="02020603050405020304" pitchFamily="18" charset="0"/>
                <a:cs typeface="Times New Roman" panose="02020603050405020304" pitchFamily="18" charset="0"/>
              </a:rPr>
              <a:t>cách đây 11 thế kỉ.</a:t>
            </a:r>
          </a:p>
        </p:txBody>
      </p:sp>
      <p:sp>
        <p:nvSpPr>
          <p:cNvPr id="3" name="TextBox 2"/>
          <p:cNvSpPr txBox="1"/>
          <p:nvPr/>
        </p:nvSpPr>
        <p:spPr>
          <a:xfrm>
            <a:off x="2395471" y="682581"/>
            <a:ext cx="5151550" cy="646331"/>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SẢN PHẨM GỢI Ý</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81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7" dur="500"/>
                                        <p:tgtEl>
                                          <p:spTgt spid="2">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0" dur="500"/>
                                        <p:tgtEl>
                                          <p:spTgt spid="2">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3" dur="500"/>
                                        <p:tgtEl>
                                          <p:spTgt spid="2">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AEAFEAE4-EB7C-ED42-B116-15E5F9E5507B}"/>
              </a:ext>
            </a:extLst>
          </p:cNvPr>
          <p:cNvSpPr/>
          <p:nvPr/>
        </p:nvSpPr>
        <p:spPr bwMode="auto">
          <a:xfrm>
            <a:off x="2057506" y="533476"/>
            <a:ext cx="3802381" cy="8832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3200" b="1" dirty="0">
                <a:solidFill>
                  <a:srgbClr val="0070C0"/>
                </a:solidFill>
                <a:latin typeface="Times New Roman" panose="02020603050405020304" pitchFamily="18" charset="0"/>
                <a:cs typeface="Times New Roman" panose="02020603050405020304" pitchFamily="18" charset="0"/>
              </a:rPr>
              <a:t>VẬN DỤNG</a:t>
            </a:r>
          </a:p>
        </p:txBody>
      </p:sp>
      <p:sp>
        <p:nvSpPr>
          <p:cNvPr id="4" name="TextBox 3">
            <a:extLst>
              <a:ext uri="{FF2B5EF4-FFF2-40B4-BE49-F238E27FC236}">
                <a16:creationId xmlns="" xmlns:a16="http://schemas.microsoft.com/office/drawing/2014/main" id="{9D476A1F-045A-8142-BF7C-EBD560712128}"/>
              </a:ext>
            </a:extLst>
          </p:cNvPr>
          <p:cNvSpPr txBox="1"/>
          <p:nvPr/>
        </p:nvSpPr>
        <p:spPr>
          <a:xfrm>
            <a:off x="745417" y="2062789"/>
            <a:ext cx="9533479" cy="3416320"/>
          </a:xfrm>
          <a:prstGeom prst="rect">
            <a:avLst/>
          </a:prstGeom>
          <a:noFill/>
        </p:spPr>
        <p:txBody>
          <a:bodyPr wrap="square" rtlCol="0">
            <a:spAutoFit/>
          </a:bodyPr>
          <a:lstStyle/>
          <a:p>
            <a:r>
              <a:rPr lang="en-US" sz="3200" b="1" dirty="0" smtClean="0">
                <a:solidFill>
                  <a:schemeClr val="tx2"/>
                </a:solidFill>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H</a:t>
            </a:r>
            <a:r>
              <a:rPr lang="x-none" sz="3200" dirty="0" smtClean="0">
                <a:latin typeface="Times New Roman" panose="02020603050405020304" pitchFamily="18" charset="0"/>
                <a:cs typeface="Times New Roman" panose="02020603050405020304" pitchFamily="18" charset="0"/>
              </a:rPr>
              <a:t>ãy </a:t>
            </a:r>
            <a:r>
              <a:rPr lang="x-none" sz="3200" dirty="0">
                <a:latin typeface="Times New Roman" panose="02020603050405020304" pitchFamily="18" charset="0"/>
                <a:cs typeface="Times New Roman" panose="02020603050405020304" pitchFamily="18" charset="0"/>
              </a:rPr>
              <a:t>cho biết, những ngày lễ quan trọng của Việt Nam sau dựa theo loại lịch nào: Giỗ Tổ Hùng Vương, tết Nguyên đán, ngày Quốc khánh?</a:t>
            </a:r>
          </a:p>
          <a:p>
            <a:r>
              <a:rPr lang="en-US" sz="3200" b="1" dirty="0" smtClean="0">
                <a:solidFill>
                  <a:schemeClr val="tx2"/>
                </a:solidFill>
                <a:latin typeface="Times New Roman" panose="02020603050405020304" pitchFamily="18" charset="0"/>
                <a:cs typeface="Times New Roman" panose="02020603050405020304" pitchFamily="18" charset="0"/>
              </a:rPr>
              <a:t>3. </a:t>
            </a:r>
            <a:r>
              <a:rPr lang="x-none" sz="3200" i="1" u="sng" dirty="0" smtClean="0">
                <a:solidFill>
                  <a:schemeClr val="bg2">
                    <a:lumMod val="20000"/>
                    <a:lumOff val="80000"/>
                  </a:schemeClr>
                </a:solidFill>
                <a:latin typeface="Times New Roman" panose="02020603050405020304" pitchFamily="18" charset="0"/>
                <a:cs typeface="Times New Roman" panose="02020603050405020304" pitchFamily="18" charset="0"/>
              </a:rPr>
              <a:t>: </a:t>
            </a:r>
            <a:r>
              <a:rPr lang="x-none" sz="3200" dirty="0">
                <a:latin typeface="Times New Roman" panose="02020603050405020304" pitchFamily="18" charset="0"/>
                <a:cs typeface="Times New Roman" panose="02020603050405020304" pitchFamily="18" charset="0"/>
              </a:rPr>
              <a:t>Theo em, vì sao trên tờ lịch của chúng ta </a:t>
            </a:r>
            <a:r>
              <a:rPr lang="en-US" sz="3200" dirty="0">
                <a:latin typeface="Times New Roman" panose="02020603050405020304" pitchFamily="18" charset="0"/>
                <a:cs typeface="Times New Roman" panose="02020603050405020304" pitchFamily="18" charset="0"/>
              </a:rPr>
              <a:t>c</a:t>
            </a:r>
            <a:r>
              <a:rPr lang="x-none" sz="3200" dirty="0" smtClean="0">
                <a:latin typeface="Times New Roman" panose="02020603050405020304" pitchFamily="18" charset="0"/>
                <a:cs typeface="Times New Roman" panose="02020603050405020304" pitchFamily="18" charset="0"/>
              </a:rPr>
              <a:t>ó </a:t>
            </a:r>
            <a:r>
              <a:rPr lang="x-none" sz="3200" dirty="0">
                <a:latin typeface="Times New Roman" panose="02020603050405020304" pitchFamily="18" charset="0"/>
                <a:cs typeface="Times New Roman" panose="02020603050405020304" pitchFamily="18" charset="0"/>
              </a:rPr>
              <a:t>ghi thêm ngày, tháng, năm âm lịch? </a:t>
            </a:r>
            <a:r>
              <a:rPr lang="en-US" sz="3200" dirty="0">
                <a:latin typeface="Times New Roman" panose="02020603050405020304" pitchFamily="18" charset="0"/>
                <a:cs typeface="Times New Roman" panose="02020603050405020304" pitchFamily="18" charset="0"/>
              </a:rPr>
              <a:t>C</a:t>
            </a:r>
            <a:r>
              <a:rPr lang="x-none" sz="3200" dirty="0">
                <a:latin typeface="Times New Roman" panose="02020603050405020304" pitchFamily="18" charset="0"/>
                <a:cs typeface="Times New Roman" panose="02020603050405020304" pitchFamily="18" charset="0"/>
              </a:rPr>
              <a:t>ó nên chỉ ghi một loại lịch là dương lịch không?</a:t>
            </a:r>
          </a:p>
          <a:p>
            <a:endParaRPr lang="x-none" sz="2400" dirty="0"/>
          </a:p>
        </p:txBody>
      </p:sp>
    </p:spTree>
    <p:extLst>
      <p:ext uri="{BB962C8B-B14F-4D97-AF65-F5344CB8AC3E}">
        <p14:creationId xmlns:p14="http://schemas.microsoft.com/office/powerpoint/2010/main" val="426373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nha chiem tinh quan sat bau troi Ai Cap">
            <a:extLst>
              <a:ext uri="{FF2B5EF4-FFF2-40B4-BE49-F238E27FC236}">
                <a16:creationId xmlns="" xmlns:a16="http://schemas.microsoft.com/office/drawing/2014/main" id="{F1BD5DFA-14F7-BC45-B0FA-6BCF36369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388" y="4582731"/>
            <a:ext cx="393529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a:extLst>
              <a:ext uri="{FF2B5EF4-FFF2-40B4-BE49-F238E27FC236}">
                <a16:creationId xmlns="" xmlns:a16="http://schemas.microsoft.com/office/drawing/2014/main" id="{FB3BE69F-DF5A-D54E-A7CC-6734E2357C36}"/>
              </a:ext>
            </a:extLst>
          </p:cNvPr>
          <p:cNvGrpSpPr>
            <a:grpSpLocks/>
          </p:cNvGrpSpPr>
          <p:nvPr/>
        </p:nvGrpSpPr>
        <p:grpSpPr bwMode="auto">
          <a:xfrm>
            <a:off x="6172199" y="2315530"/>
            <a:ext cx="5354724" cy="2286000"/>
            <a:chOff x="0" y="0"/>
            <a:chExt cx="2804" cy="1200"/>
          </a:xfrm>
        </p:grpSpPr>
        <p:pic>
          <p:nvPicPr>
            <p:cNvPr id="6" name="Picture 16" descr="sao Bac Cuc">
              <a:extLst>
                <a:ext uri="{FF2B5EF4-FFF2-40B4-BE49-F238E27FC236}">
                  <a16:creationId xmlns="" xmlns:a16="http://schemas.microsoft.com/office/drawing/2014/main" id="{ECE939B7-29E0-5345-82AD-71E7964BF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72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a:extLst>
                <a:ext uri="{FF2B5EF4-FFF2-40B4-BE49-F238E27FC236}">
                  <a16:creationId xmlns="" xmlns:a16="http://schemas.microsoft.com/office/drawing/2014/main" id="{95FF5BA0-3D8E-CD4F-95F3-4B492331274A}"/>
                </a:ext>
              </a:extLst>
            </p:cNvPr>
            <p:cNvSpPr txBox="1">
              <a:spLocks noChangeArrowheads="1"/>
            </p:cNvSpPr>
            <p:nvPr/>
          </p:nvSpPr>
          <p:spPr bwMode="auto">
            <a:xfrm>
              <a:off x="1720" y="288"/>
              <a:ext cx="1084" cy="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vi-VN" altLang="en-US" sz="2400" dirty="0">
                  <a:solidFill>
                    <a:srgbClr val="FFC000"/>
                  </a:solidFill>
                </a:rPr>
                <a:t>Các </a:t>
              </a:r>
              <a:br>
                <a:rPr lang="vi-VN" altLang="en-US" sz="2400" dirty="0">
                  <a:solidFill>
                    <a:srgbClr val="FFC000"/>
                  </a:solidFill>
                </a:rPr>
              </a:br>
              <a:r>
                <a:rPr lang="vi-VN" altLang="en-US" sz="2400" dirty="0">
                  <a:solidFill>
                    <a:srgbClr val="FFC000"/>
                  </a:solidFill>
                </a:rPr>
                <a:t>chòm sao Bắc cực</a:t>
              </a:r>
            </a:p>
          </p:txBody>
        </p:sp>
      </p:grpSp>
      <p:grpSp>
        <p:nvGrpSpPr>
          <p:cNvPr id="8" name="Group 12">
            <a:extLst>
              <a:ext uri="{FF2B5EF4-FFF2-40B4-BE49-F238E27FC236}">
                <a16:creationId xmlns="" xmlns:a16="http://schemas.microsoft.com/office/drawing/2014/main" id="{3ACD5FE6-C82C-9A4C-A1F7-29F49D5DC542}"/>
              </a:ext>
            </a:extLst>
          </p:cNvPr>
          <p:cNvGrpSpPr>
            <a:grpSpLocks/>
          </p:cNvGrpSpPr>
          <p:nvPr/>
        </p:nvGrpSpPr>
        <p:grpSpPr bwMode="auto">
          <a:xfrm>
            <a:off x="7158344" y="-870"/>
            <a:ext cx="3433339" cy="2351088"/>
            <a:chOff x="912" y="-371"/>
            <a:chExt cx="1584" cy="1481"/>
          </a:xfrm>
        </p:grpSpPr>
        <p:pic>
          <p:nvPicPr>
            <p:cNvPr id="9" name="Picture 13" descr="hoangdao">
              <a:extLst>
                <a:ext uri="{FF2B5EF4-FFF2-40B4-BE49-F238E27FC236}">
                  <a16:creationId xmlns="" xmlns:a16="http://schemas.microsoft.com/office/drawing/2014/main" id="{72D169B6-474F-C14F-8155-4FC0C4020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0"/>
              <a:ext cx="1584"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a:extLst>
                <a:ext uri="{FF2B5EF4-FFF2-40B4-BE49-F238E27FC236}">
                  <a16:creationId xmlns="" xmlns:a16="http://schemas.microsoft.com/office/drawing/2014/main" id="{C35B201D-0160-C34C-8983-D1550873E471}"/>
                </a:ext>
              </a:extLst>
            </p:cNvPr>
            <p:cNvSpPr txBox="1">
              <a:spLocks noChangeArrowheads="1"/>
            </p:cNvSpPr>
            <p:nvPr/>
          </p:nvSpPr>
          <p:spPr bwMode="auto">
            <a:xfrm>
              <a:off x="1218" y="-371"/>
              <a:ext cx="91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vi-VN" altLang="en-US" dirty="0">
                  <a:solidFill>
                    <a:srgbClr val="FFC000"/>
                  </a:solidFill>
                </a:rPr>
                <a:t>Trái đất trong </a:t>
              </a:r>
              <a:br>
                <a:rPr lang="vi-VN" altLang="en-US" dirty="0">
                  <a:solidFill>
                    <a:srgbClr val="FFC000"/>
                  </a:solidFill>
                </a:rPr>
              </a:br>
              <a:r>
                <a:rPr lang="vi-VN" altLang="en-US" dirty="0">
                  <a:solidFill>
                    <a:srgbClr val="FFC000"/>
                  </a:solidFill>
                </a:rPr>
                <a:t>hệ mặt trời</a:t>
              </a:r>
            </a:p>
          </p:txBody>
        </p:sp>
      </p:grpSp>
      <p:sp>
        <p:nvSpPr>
          <p:cNvPr id="11" name="TextBox 10">
            <a:extLst>
              <a:ext uri="{FF2B5EF4-FFF2-40B4-BE49-F238E27FC236}">
                <a16:creationId xmlns="" xmlns:a16="http://schemas.microsoft.com/office/drawing/2014/main" id="{820EF306-766F-D04D-B0D1-BFA782927FFB}"/>
              </a:ext>
            </a:extLst>
          </p:cNvPr>
          <p:cNvSpPr txBox="1"/>
          <p:nvPr/>
        </p:nvSpPr>
        <p:spPr>
          <a:xfrm>
            <a:off x="485736" y="1934101"/>
            <a:ext cx="5030289" cy="1077218"/>
          </a:xfrm>
          <a:prstGeom prst="rect">
            <a:avLst/>
          </a:prstGeom>
          <a:noFill/>
        </p:spPr>
        <p:txBody>
          <a:bodyPr wrap="square" rtlCol="0">
            <a:spAutoFit/>
          </a:bodyPr>
          <a:lstStyle/>
          <a:p>
            <a:r>
              <a:rPr lang="en-US" sz="3200" u="sng" dirty="0" err="1" smtClean="0">
                <a:solidFill>
                  <a:srgbClr val="FF0000"/>
                </a:solidFill>
                <a:latin typeface="Times New Roman" panose="02020603050405020304" pitchFamily="18" charset="0"/>
                <a:cs typeface="Times New Roman" panose="02020603050405020304" pitchFamily="18" charset="0"/>
              </a:rPr>
              <a:t>Câu</a:t>
            </a:r>
            <a:r>
              <a:rPr lang="en-US" sz="3200" u="sng" dirty="0" smtClean="0">
                <a:solidFill>
                  <a:srgbClr val="FF0000"/>
                </a:solidFill>
                <a:latin typeface="Times New Roman" panose="02020603050405020304" pitchFamily="18" charset="0"/>
                <a:cs typeface="Times New Roman" panose="02020603050405020304" pitchFamily="18" charset="0"/>
              </a:rPr>
              <a:t> 1: </a:t>
            </a:r>
            <a:r>
              <a:rPr lang="x-none" sz="3200" dirty="0" smtClean="0">
                <a:solidFill>
                  <a:srgbClr val="00B050"/>
                </a:solidFill>
                <a:latin typeface="Times New Roman" panose="02020603050405020304" pitchFamily="18" charset="0"/>
                <a:cs typeface="Times New Roman" panose="02020603050405020304" pitchFamily="18" charset="0"/>
              </a:rPr>
              <a:t>Người </a:t>
            </a:r>
            <a:r>
              <a:rPr lang="x-none" sz="3200" dirty="0">
                <a:solidFill>
                  <a:srgbClr val="00B050"/>
                </a:solidFill>
                <a:latin typeface="Times New Roman" panose="02020603050405020304" pitchFamily="18" charset="0"/>
                <a:cs typeface="Times New Roman" panose="02020603050405020304" pitchFamily="18" charset="0"/>
              </a:rPr>
              <a:t>xưa sáng tạo ra lịch dựa trên cơ sở nào</a:t>
            </a:r>
            <a:r>
              <a:rPr lang="x-none" sz="3200" dirty="0">
                <a:solidFill>
                  <a:schemeClr val="tx2"/>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 xmlns:a16="http://schemas.microsoft.com/office/drawing/2014/main" id="{9ECAB8AF-5E7A-7E48-AA0E-77D1E4552777}"/>
              </a:ext>
            </a:extLst>
          </p:cNvPr>
          <p:cNvSpPr txBox="1"/>
          <p:nvPr/>
        </p:nvSpPr>
        <p:spPr>
          <a:xfrm>
            <a:off x="1781794" y="914466"/>
            <a:ext cx="4314206" cy="584775"/>
          </a:xfrm>
          <a:prstGeom prst="rect">
            <a:avLst/>
          </a:prstGeom>
          <a:noFill/>
        </p:spPr>
        <p:txBody>
          <a:bodyPr wrap="square" rtlCol="0">
            <a:spAutoFit/>
          </a:bodyPr>
          <a:lstStyle/>
          <a:p>
            <a:pPr algn="ctr"/>
            <a:r>
              <a:rPr lang="x-none" sz="3200" b="1" u="sng" dirty="0">
                <a:solidFill>
                  <a:srgbClr val="FF0000"/>
                </a:solidFill>
                <a:latin typeface="Times New Roman" panose="02020603050405020304" pitchFamily="18" charset="0"/>
                <a:cs typeface="Times New Roman" panose="02020603050405020304" pitchFamily="18" charset="0"/>
              </a:rPr>
              <a:t>Thảo </a:t>
            </a:r>
            <a:r>
              <a:rPr lang="x-none" sz="3200" b="1" u="sng" dirty="0" smtClean="0">
                <a:solidFill>
                  <a:srgbClr val="FF0000"/>
                </a:solidFill>
                <a:latin typeface="Times New Roman" panose="02020603050405020304" pitchFamily="18" charset="0"/>
                <a:cs typeface="Times New Roman" panose="02020603050405020304" pitchFamily="18" charset="0"/>
              </a:rPr>
              <a:t>luậ</a:t>
            </a:r>
            <a:r>
              <a:rPr lang="en-US" sz="3200" b="1" u="sng" dirty="0" smtClean="0">
                <a:solidFill>
                  <a:srgbClr val="FF0000"/>
                </a:solidFill>
                <a:latin typeface="Times New Roman" panose="02020603050405020304" pitchFamily="18" charset="0"/>
                <a:cs typeface="Times New Roman" panose="02020603050405020304" pitchFamily="18" charset="0"/>
              </a:rPr>
              <a:t>n</a:t>
            </a:r>
            <a:r>
              <a:rPr lang="x-none" sz="3200" b="1" u="sng" dirty="0" smtClean="0">
                <a:solidFill>
                  <a:srgbClr val="FF0000"/>
                </a:solidFill>
                <a:latin typeface="Times New Roman" panose="02020603050405020304" pitchFamily="18" charset="0"/>
                <a:cs typeface="Times New Roman" panose="02020603050405020304" pitchFamily="18" charset="0"/>
              </a:rPr>
              <a:t>:</a:t>
            </a:r>
            <a:endParaRPr lang="x-none" sz="3200" b="1" u="sng" dirty="0">
              <a:solidFill>
                <a:srgbClr val="FF0000"/>
              </a:solidFill>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 xmlns:a16="http://schemas.microsoft.com/office/drawing/2014/main" id="{940F4CB0-229C-1F4D-B930-FA5733DB5322}"/>
              </a:ext>
            </a:extLst>
          </p:cNvPr>
          <p:cNvSpPr/>
          <p:nvPr/>
        </p:nvSpPr>
        <p:spPr bwMode="auto">
          <a:xfrm>
            <a:off x="696646" y="222383"/>
            <a:ext cx="4724276" cy="533386"/>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2800" b="1" dirty="0">
                <a:solidFill>
                  <a:srgbClr val="0070C0"/>
                </a:solidFill>
                <a:latin typeface="Times New Roman" panose="02020603050405020304" pitchFamily="18" charset="0"/>
                <a:cs typeface="Times New Roman" panose="02020603050405020304" pitchFamily="18" charset="0"/>
              </a:rPr>
              <a:t>I. ÂM LỊCH, DƯƠNG LỊCH</a:t>
            </a:r>
          </a:p>
        </p:txBody>
      </p:sp>
      <p:sp>
        <p:nvSpPr>
          <p:cNvPr id="2" name="Rectangle 1"/>
          <p:cNvSpPr/>
          <p:nvPr/>
        </p:nvSpPr>
        <p:spPr>
          <a:xfrm>
            <a:off x="232301" y="3570478"/>
            <a:ext cx="6096000" cy="2062103"/>
          </a:xfrm>
          <a:prstGeom prst="rect">
            <a:avLst/>
          </a:prstGeom>
        </p:spPr>
        <p:txBody>
          <a:bodyPr>
            <a:spAutoFit/>
          </a:bodyPr>
          <a:lstStyle/>
          <a:p>
            <a:r>
              <a:rPr lang="en-US" sz="3200" b="1" dirty="0" smtClean="0">
                <a:solidFill>
                  <a:srgbClr val="00B050"/>
                </a:solidFill>
                <a:latin typeface="Times New Roman" panose="02020603050405020304" pitchFamily="18" charset="0"/>
                <a:cs typeface="Times New Roman" panose="02020603050405020304" pitchFamily="18" charset="0"/>
              </a:rPr>
              <a:t>ĐÁP ÁN: </a:t>
            </a:r>
            <a:r>
              <a:rPr lang="x-none" sz="3200" dirty="0" smtClean="0">
                <a:solidFill>
                  <a:schemeClr val="accent2">
                    <a:lumMod val="75000"/>
                  </a:schemeClr>
                </a:solidFill>
                <a:latin typeface="Times New Roman" panose="02020603050405020304" pitchFamily="18" charset="0"/>
                <a:cs typeface="Times New Roman" panose="02020603050405020304" pitchFamily="18" charset="0"/>
              </a:rPr>
              <a:t>Người xưa sáng tạo ra lịch dựa trên cơ sở, quan sát và tính toán qui luật di chuyển của Mặt Trăng, Mặt Trời nhìn từ Trái Đất.</a:t>
            </a:r>
            <a:endParaRPr lang="x-none" sz="32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1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circle(i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6981CCC-E2DC-B84D-87F5-8C692630968A}"/>
              </a:ext>
            </a:extLst>
          </p:cNvPr>
          <p:cNvSpPr/>
          <p:nvPr/>
        </p:nvSpPr>
        <p:spPr>
          <a:xfrm>
            <a:off x="5866326" y="2198028"/>
            <a:ext cx="2666930" cy="3416320"/>
          </a:xfrm>
          <a:prstGeom prst="rect">
            <a:avLst/>
          </a:prstGeom>
        </p:spPr>
        <p:txBody>
          <a:bodyPr wrap="square">
            <a:spAutoFit/>
          </a:bodyPr>
          <a:lstStyle/>
          <a:p>
            <a:r>
              <a:rPr lang="vi-VN" sz="3600" b="1" dirty="0">
                <a:solidFill>
                  <a:srgbClr val="FFC000"/>
                </a:solidFill>
                <a:latin typeface="Times New Roman" panose="02020603050405020304" pitchFamily="18" charset="0"/>
              </a:rPr>
              <a:t>Trăng đâu?</a:t>
            </a:r>
            <a:r>
              <a:rPr lang="vi-VN" dirty="0">
                <a:solidFill>
                  <a:srgbClr val="333333"/>
                </a:solidFill>
                <a:latin typeface="Arial" panose="020B0604020202020204" pitchFamily="34" charset="0"/>
              </a:rPr>
              <a:t/>
            </a:r>
            <a:br>
              <a:rPr lang="vi-VN" dirty="0">
                <a:solidFill>
                  <a:srgbClr val="333333"/>
                </a:solidFill>
                <a:latin typeface="Arial" panose="020B0604020202020204" pitchFamily="34" charset="0"/>
              </a:rPr>
            </a:br>
            <a:r>
              <a:rPr lang="vi-VN" dirty="0">
                <a:solidFill>
                  <a:srgbClr val="333333"/>
                </a:solidFill>
                <a:latin typeface="Arial" panose="020B0604020202020204" pitchFamily="34" charset="0"/>
              </a:rPr>
              <a:t/>
            </a:r>
            <a:br>
              <a:rPr lang="vi-VN" dirty="0">
                <a:solidFill>
                  <a:srgbClr val="333333"/>
                </a:solidFill>
                <a:latin typeface="Arial" panose="020B0604020202020204" pitchFamily="34" charset="0"/>
              </a:rPr>
            </a:br>
            <a:r>
              <a:rPr lang="vi-VN" dirty="0">
                <a:latin typeface="Times New Roman" panose="02020603050405020304" pitchFamily="18" charset="0"/>
              </a:rPr>
              <a:t>Mồng một lưỡi trai</a:t>
            </a:r>
            <a:br>
              <a:rPr lang="vi-VN" dirty="0">
                <a:latin typeface="Times New Roman" panose="02020603050405020304" pitchFamily="18" charset="0"/>
              </a:rPr>
            </a:br>
            <a:r>
              <a:rPr lang="vi-VN" dirty="0">
                <a:latin typeface="Times New Roman" panose="02020603050405020304" pitchFamily="18" charset="0"/>
              </a:rPr>
              <a:t>Mồng hai lá lúa</a:t>
            </a:r>
            <a:br>
              <a:rPr lang="vi-VN" dirty="0">
                <a:latin typeface="Times New Roman" panose="02020603050405020304" pitchFamily="18" charset="0"/>
              </a:rPr>
            </a:br>
            <a:r>
              <a:rPr lang="vi-VN" dirty="0">
                <a:latin typeface="Times New Roman" panose="02020603050405020304" pitchFamily="18" charset="0"/>
              </a:rPr>
              <a:t>Mồng ba câu liêm</a:t>
            </a:r>
            <a:br>
              <a:rPr lang="vi-VN" dirty="0">
                <a:latin typeface="Times New Roman" panose="02020603050405020304" pitchFamily="18" charset="0"/>
              </a:rPr>
            </a:br>
            <a:r>
              <a:rPr lang="vi-VN" dirty="0">
                <a:latin typeface="Times New Roman" panose="02020603050405020304" pitchFamily="18" charset="0"/>
              </a:rPr>
              <a:t>Mồng bốn lưỡi liềm</a:t>
            </a:r>
            <a:br>
              <a:rPr lang="vi-VN" dirty="0">
                <a:latin typeface="Times New Roman" panose="02020603050405020304" pitchFamily="18" charset="0"/>
              </a:rPr>
            </a:br>
            <a:r>
              <a:rPr lang="vi-VN" dirty="0">
                <a:latin typeface="Times New Roman" panose="02020603050405020304" pitchFamily="18" charset="0"/>
              </a:rPr>
              <a:t>Mồng năm liềm gặt</a:t>
            </a:r>
            <a:br>
              <a:rPr lang="vi-VN" dirty="0">
                <a:latin typeface="Times New Roman" panose="02020603050405020304" pitchFamily="18" charset="0"/>
              </a:rPr>
            </a:br>
            <a:r>
              <a:rPr lang="vi-VN" dirty="0">
                <a:latin typeface="Times New Roman" panose="02020603050405020304" pitchFamily="18" charset="0"/>
              </a:rPr>
              <a:t>Mồng sáu thật trăng</a:t>
            </a:r>
            <a:br>
              <a:rPr lang="vi-VN" dirty="0">
                <a:latin typeface="Times New Roman" panose="02020603050405020304" pitchFamily="18" charset="0"/>
              </a:rPr>
            </a:br>
            <a:r>
              <a:rPr lang="vi-VN" dirty="0">
                <a:latin typeface="Times New Roman" panose="02020603050405020304" pitchFamily="18" charset="0"/>
              </a:rPr>
              <a:t>Mười rằm trăng náu</a:t>
            </a:r>
            <a:br>
              <a:rPr lang="vi-VN" dirty="0">
                <a:latin typeface="Times New Roman" panose="02020603050405020304" pitchFamily="18" charset="0"/>
              </a:rPr>
            </a:br>
            <a:r>
              <a:rPr lang="vi-VN" dirty="0">
                <a:latin typeface="Times New Roman" panose="02020603050405020304" pitchFamily="18" charset="0"/>
              </a:rPr>
              <a:t>Mười sáu trăng treo</a:t>
            </a:r>
            <a:br>
              <a:rPr lang="vi-VN" dirty="0">
                <a:latin typeface="Times New Roman" panose="02020603050405020304" pitchFamily="18" charset="0"/>
              </a:rPr>
            </a:br>
            <a:endParaRPr lang="vi-VN" dirty="0">
              <a:latin typeface="Arial" panose="020B0604020202020204" pitchFamily="34" charset="0"/>
            </a:endParaRPr>
          </a:p>
        </p:txBody>
      </p:sp>
      <p:sp>
        <p:nvSpPr>
          <p:cNvPr id="3" name="TextBox 2">
            <a:extLst>
              <a:ext uri="{FF2B5EF4-FFF2-40B4-BE49-F238E27FC236}">
                <a16:creationId xmlns="" xmlns:a16="http://schemas.microsoft.com/office/drawing/2014/main" id="{E957D42A-AB66-CD4B-85AB-993139CB6A95}"/>
              </a:ext>
            </a:extLst>
          </p:cNvPr>
          <p:cNvSpPr txBox="1"/>
          <p:nvPr/>
        </p:nvSpPr>
        <p:spPr>
          <a:xfrm>
            <a:off x="8476417" y="1702612"/>
            <a:ext cx="2895524" cy="4801314"/>
          </a:xfrm>
          <a:prstGeom prst="rect">
            <a:avLst/>
          </a:prstGeom>
          <a:noFill/>
        </p:spPr>
        <p:txBody>
          <a:bodyPr wrap="square" rtlCol="0">
            <a:spAutoFit/>
          </a:bodyPr>
          <a:lstStyle/>
          <a:p>
            <a:r>
              <a:rPr lang="vi-VN" dirty="0">
                <a:latin typeface="Times New Roman" panose="02020603050405020304" pitchFamily="18" charset="0"/>
              </a:rPr>
              <a:t>Mười bẩy sẩy giường chiếu</a:t>
            </a:r>
            <a:br>
              <a:rPr lang="vi-VN" dirty="0">
                <a:latin typeface="Times New Roman" panose="02020603050405020304" pitchFamily="18" charset="0"/>
              </a:rPr>
            </a:br>
            <a:r>
              <a:rPr lang="vi-VN" dirty="0">
                <a:latin typeface="Times New Roman" panose="02020603050405020304" pitchFamily="18" charset="0"/>
              </a:rPr>
              <a:t>Mười tám nằm bếp trấu</a:t>
            </a:r>
            <a:br>
              <a:rPr lang="vi-VN" dirty="0">
                <a:latin typeface="Times New Roman" panose="02020603050405020304" pitchFamily="18" charset="0"/>
              </a:rPr>
            </a:br>
            <a:r>
              <a:rPr lang="vi-VN" dirty="0">
                <a:latin typeface="Times New Roman" panose="02020603050405020304" pitchFamily="18" charset="0"/>
              </a:rPr>
              <a:t>Mười chín nín niêu xôi</a:t>
            </a:r>
            <a:br>
              <a:rPr lang="vi-VN" dirty="0">
                <a:latin typeface="Times New Roman" panose="02020603050405020304" pitchFamily="18" charset="0"/>
              </a:rPr>
            </a:br>
            <a:r>
              <a:rPr lang="vi-VN" dirty="0">
                <a:latin typeface="Times New Roman" panose="02020603050405020304" pitchFamily="18" charset="0"/>
              </a:rPr>
              <a:t>Hai mươi giấc tốt</a:t>
            </a:r>
            <a:br>
              <a:rPr lang="vi-VN" dirty="0">
                <a:latin typeface="Times New Roman" panose="02020603050405020304" pitchFamily="18" charset="0"/>
              </a:rPr>
            </a:br>
            <a:r>
              <a:rPr lang="vi-VN" dirty="0">
                <a:latin typeface="Times New Roman" panose="02020603050405020304" pitchFamily="18" charset="0"/>
              </a:rPr>
              <a:t>Hăm mốt nửa đêm</a:t>
            </a:r>
            <a:br>
              <a:rPr lang="vi-VN" dirty="0">
                <a:latin typeface="Times New Roman" panose="02020603050405020304" pitchFamily="18" charset="0"/>
              </a:rPr>
            </a:br>
            <a:r>
              <a:rPr lang="vi-VN" dirty="0">
                <a:latin typeface="Times New Roman" panose="02020603050405020304" pitchFamily="18" charset="0"/>
              </a:rPr>
              <a:t>Hăm hai đeo hoa</a:t>
            </a:r>
            <a:br>
              <a:rPr lang="vi-VN" dirty="0">
                <a:latin typeface="Times New Roman" panose="02020603050405020304" pitchFamily="18" charset="0"/>
              </a:rPr>
            </a:br>
            <a:r>
              <a:rPr lang="vi-VN" dirty="0">
                <a:latin typeface="Times New Roman" panose="02020603050405020304" pitchFamily="18" charset="0"/>
              </a:rPr>
              <a:t>Hăm ba gà gáy</a:t>
            </a:r>
            <a:br>
              <a:rPr lang="vi-VN" dirty="0">
                <a:latin typeface="Times New Roman" panose="02020603050405020304" pitchFamily="18" charset="0"/>
              </a:rPr>
            </a:br>
            <a:r>
              <a:rPr lang="vi-VN" dirty="0">
                <a:latin typeface="Times New Roman" panose="02020603050405020304" pitchFamily="18" charset="0"/>
              </a:rPr>
              <a:t>Hăm bốn ở đâu ?</a:t>
            </a:r>
            <a:br>
              <a:rPr lang="vi-VN" dirty="0">
                <a:latin typeface="Times New Roman" panose="02020603050405020304" pitchFamily="18" charset="0"/>
              </a:rPr>
            </a:br>
            <a:r>
              <a:rPr lang="vi-VN" dirty="0">
                <a:latin typeface="Times New Roman" panose="02020603050405020304" pitchFamily="18" charset="0"/>
              </a:rPr>
              <a:t>Hăm nhăm ở đấy</a:t>
            </a:r>
            <a:br>
              <a:rPr lang="vi-VN" dirty="0">
                <a:latin typeface="Times New Roman" panose="02020603050405020304" pitchFamily="18" charset="0"/>
              </a:rPr>
            </a:br>
            <a:r>
              <a:rPr lang="vi-VN" dirty="0">
                <a:latin typeface="Times New Roman" panose="02020603050405020304" pitchFamily="18" charset="0"/>
              </a:rPr>
              <a:t>Hăm sáu đã vậy</a:t>
            </a:r>
            <a:br>
              <a:rPr lang="vi-VN" dirty="0">
                <a:latin typeface="Times New Roman" panose="02020603050405020304" pitchFamily="18" charset="0"/>
              </a:rPr>
            </a:br>
            <a:r>
              <a:rPr lang="vi-VN" dirty="0">
                <a:latin typeface="Times New Roman" panose="02020603050405020304" pitchFamily="18" charset="0"/>
              </a:rPr>
              <a:t>Hăm bẩy làm sao ?</a:t>
            </a:r>
            <a:br>
              <a:rPr lang="vi-VN" dirty="0">
                <a:latin typeface="Times New Roman" panose="02020603050405020304" pitchFamily="18" charset="0"/>
              </a:rPr>
            </a:br>
            <a:r>
              <a:rPr lang="vi-VN" dirty="0">
                <a:latin typeface="Times New Roman" panose="02020603050405020304" pitchFamily="18" charset="0"/>
              </a:rPr>
              <a:t>Hăm tám thế nào ?</a:t>
            </a:r>
            <a:br>
              <a:rPr lang="vi-VN" dirty="0">
                <a:latin typeface="Times New Roman" panose="02020603050405020304" pitchFamily="18" charset="0"/>
              </a:rPr>
            </a:br>
            <a:r>
              <a:rPr lang="vi-VN" dirty="0">
                <a:latin typeface="Times New Roman" panose="02020603050405020304" pitchFamily="18" charset="0"/>
              </a:rPr>
              <a:t>Hăm chín thế ấy</a:t>
            </a:r>
            <a:br>
              <a:rPr lang="vi-VN" dirty="0">
                <a:latin typeface="Times New Roman" panose="02020603050405020304" pitchFamily="18" charset="0"/>
              </a:rPr>
            </a:br>
            <a:r>
              <a:rPr lang="vi-VN" dirty="0">
                <a:latin typeface="Times New Roman" panose="02020603050405020304" pitchFamily="18" charset="0"/>
              </a:rPr>
              <a:t>Ba mươi không thấy ?</a:t>
            </a:r>
            <a:br>
              <a:rPr lang="vi-VN" dirty="0">
                <a:latin typeface="Times New Roman" panose="02020603050405020304" pitchFamily="18" charset="0"/>
              </a:rPr>
            </a:br>
            <a:r>
              <a:rPr lang="vi-VN" dirty="0">
                <a:latin typeface="Times New Roman" panose="02020603050405020304" pitchFamily="18" charset="0"/>
              </a:rPr>
              <a:t>Mặt mày trăng đâu ?....!!!!</a:t>
            </a:r>
            <a:endParaRPr lang="vi-VN" dirty="0">
              <a:latin typeface="Arial" panose="020B0604020202020204" pitchFamily="34" charset="0"/>
            </a:endParaRPr>
          </a:p>
          <a:p>
            <a:r>
              <a:rPr lang="vi-VN" b="1" i="1" dirty="0">
                <a:latin typeface="Times New Roman" panose="02020603050405020304" pitchFamily="18" charset="0"/>
              </a:rPr>
              <a:t>                                                          Sưu tầm</a:t>
            </a:r>
            <a:endParaRPr lang="vi-VN" dirty="0">
              <a:latin typeface="Arial" panose="020B0604020202020204" pitchFamily="34" charset="0"/>
            </a:endParaRPr>
          </a:p>
        </p:txBody>
      </p:sp>
      <p:sp>
        <p:nvSpPr>
          <p:cNvPr id="4" name="TextBox 3">
            <a:extLst>
              <a:ext uri="{FF2B5EF4-FFF2-40B4-BE49-F238E27FC236}">
                <a16:creationId xmlns="" xmlns:a16="http://schemas.microsoft.com/office/drawing/2014/main" id="{BE8062FF-31F6-374C-A76A-E5AD9B086212}"/>
              </a:ext>
            </a:extLst>
          </p:cNvPr>
          <p:cNvSpPr txBox="1"/>
          <p:nvPr/>
        </p:nvSpPr>
        <p:spPr>
          <a:xfrm>
            <a:off x="141668" y="189289"/>
            <a:ext cx="11449317" cy="1692771"/>
          </a:xfrm>
          <a:prstGeom prst="rect">
            <a:avLst/>
          </a:prstGeom>
          <a:noFill/>
        </p:spPr>
        <p:txBody>
          <a:bodyPr wrap="square" rtlCol="0">
            <a:spAutoFit/>
          </a:bodyPr>
          <a:lstStyle/>
          <a:p>
            <a:r>
              <a:rPr lang="en-US" sz="2800" i="1" u="sng" dirty="0" err="1" smtClean="0">
                <a:solidFill>
                  <a:srgbClr val="FF0000"/>
                </a:solidFill>
                <a:latin typeface="Times New Roman" panose="02020603050405020304" pitchFamily="18" charset="0"/>
                <a:cs typeface="Times New Roman" panose="02020603050405020304" pitchFamily="18" charset="0"/>
              </a:rPr>
              <a:t>Câu</a:t>
            </a:r>
            <a:r>
              <a:rPr lang="en-US" sz="2800" i="1" u="sng" dirty="0" smtClean="0">
                <a:solidFill>
                  <a:srgbClr val="FF0000"/>
                </a:solidFill>
                <a:latin typeface="Times New Roman" panose="02020603050405020304" pitchFamily="18" charset="0"/>
                <a:cs typeface="Times New Roman" panose="02020603050405020304" pitchFamily="18" charset="0"/>
              </a:rPr>
              <a:t> 2: </a:t>
            </a:r>
            <a:r>
              <a:rPr lang="x-none" sz="2400" i="1" u="sng" dirty="0" smtClean="0">
                <a:solidFill>
                  <a:srgbClr val="FF0000"/>
                </a:solidFill>
                <a:latin typeface="Times New Roman" panose="02020603050405020304" pitchFamily="18" charset="0"/>
                <a:cs typeface="Times New Roman" panose="02020603050405020304" pitchFamily="18" charset="0"/>
              </a:rPr>
              <a:t> </a:t>
            </a:r>
            <a:r>
              <a:rPr lang="x-none" sz="2800" dirty="0">
                <a:solidFill>
                  <a:srgbClr val="00B050"/>
                </a:solidFill>
                <a:latin typeface="Times New Roman" panose="02020603050405020304" pitchFamily="18" charset="0"/>
                <a:cs typeface="Times New Roman" panose="02020603050405020304" pitchFamily="18" charset="0"/>
              </a:rPr>
              <a:t>Câu đồng dao trong tư liệu 2.1 thể hiện cách tính thời gian của người xưa theo âm lịch hay dương lịch? </a:t>
            </a:r>
            <a:r>
              <a:rPr lang="en-US" sz="2800" dirty="0">
                <a:solidFill>
                  <a:srgbClr val="00B050"/>
                </a:solidFill>
                <a:latin typeface="Times New Roman" panose="02020603050405020304" pitchFamily="18" charset="0"/>
                <a:cs typeface="Times New Roman" panose="02020603050405020304" pitchFamily="18" charset="0"/>
              </a:rPr>
              <a:t>V</a:t>
            </a:r>
            <a:r>
              <a:rPr lang="x-none" sz="2800" dirty="0">
                <a:solidFill>
                  <a:srgbClr val="00B050"/>
                </a:solidFill>
                <a:latin typeface="Times New Roman" panose="02020603050405020304" pitchFamily="18" charset="0"/>
                <a:cs typeface="Times New Roman" panose="02020603050405020304" pitchFamily="18" charset="0"/>
              </a:rPr>
              <a:t>à mô tả ngày nào trong tháng?</a:t>
            </a:r>
          </a:p>
          <a:p>
            <a:pPr algn="ctr"/>
            <a:r>
              <a:rPr lang="x-none" sz="2400" dirty="0">
                <a:solidFill>
                  <a:srgbClr val="00B050"/>
                </a:solidFill>
                <a:latin typeface="Times New Roman" panose="02020603050405020304" pitchFamily="18" charset="0"/>
                <a:cs typeface="Times New Roman" panose="02020603050405020304" pitchFamily="18" charset="0"/>
              </a:rPr>
              <a:t>“ </a:t>
            </a:r>
            <a:r>
              <a:rPr lang="x-none" sz="2400" i="1" dirty="0">
                <a:solidFill>
                  <a:srgbClr val="00B050"/>
                </a:solidFill>
                <a:latin typeface="Times New Roman" panose="02020603050405020304" pitchFamily="18" charset="0"/>
                <a:cs typeface="Times New Roman" panose="02020603050405020304" pitchFamily="18" charset="0"/>
              </a:rPr>
              <a:t>….Mười rằm trăng náu</a:t>
            </a:r>
          </a:p>
          <a:p>
            <a:pPr algn="ctr"/>
            <a:r>
              <a:rPr lang="x-none" sz="2400" i="1" dirty="0">
                <a:solidFill>
                  <a:srgbClr val="00B050"/>
                </a:solidFill>
                <a:latin typeface="Times New Roman" panose="02020603050405020304" pitchFamily="18" charset="0"/>
                <a:cs typeface="Times New Roman" panose="02020603050405020304" pitchFamily="18" charset="0"/>
              </a:rPr>
              <a:t>Mười sáu trăng treo</a:t>
            </a:r>
            <a:r>
              <a:rPr lang="x-none" sz="2400" dirty="0">
                <a:solidFill>
                  <a:srgbClr val="00B050"/>
                </a:solidFill>
                <a:latin typeface="Times New Roman" panose="02020603050405020304" pitchFamily="18" charset="0"/>
                <a:cs typeface="Times New Roman" panose="02020603050405020304" pitchFamily="18" charset="0"/>
              </a:rPr>
              <a:t>…..” </a:t>
            </a:r>
          </a:p>
        </p:txBody>
      </p:sp>
      <p:sp>
        <p:nvSpPr>
          <p:cNvPr id="5" name="Rectangle 4"/>
          <p:cNvSpPr/>
          <p:nvPr/>
        </p:nvSpPr>
        <p:spPr>
          <a:xfrm>
            <a:off x="285495" y="2198028"/>
            <a:ext cx="4275786" cy="4401205"/>
          </a:xfrm>
          <a:prstGeom prst="rect">
            <a:avLst/>
          </a:prstGeom>
        </p:spPr>
        <p:txBody>
          <a:bodyPr wrap="square">
            <a:spAutoFit/>
          </a:bodyPr>
          <a:lstStyle/>
          <a:p>
            <a:r>
              <a:rPr lang="en-US" sz="2800" b="1" dirty="0" smtClean="0">
                <a:solidFill>
                  <a:srgbClr val="00B050"/>
                </a:solidFill>
                <a:latin typeface="Times New Roman" panose="02020603050405020304" pitchFamily="18" charset="0"/>
                <a:cs typeface="Times New Roman" panose="02020603050405020304" pitchFamily="18" charset="0"/>
              </a:rPr>
              <a:t>ĐÁP ÁN: </a:t>
            </a:r>
            <a:r>
              <a:rPr lang="x-none" sz="2800" dirty="0" smtClean="0">
                <a:solidFill>
                  <a:srgbClr val="7030A0"/>
                </a:solidFill>
                <a:latin typeface="Times New Roman" panose="02020603050405020304" pitchFamily="18" charset="0"/>
                <a:cs typeface="Times New Roman" panose="02020603050405020304" pitchFamily="18" charset="0"/>
              </a:rPr>
              <a:t>Câu đồng dao trong tư liệu 2.1 thể hiện cách tính thời gian của người xưa theo âm lịch . Miêu tả Mặt Trăng từ ngày 10 đến ngày 16 mỗi tháng âm lịch</a:t>
            </a:r>
          </a:p>
          <a:p>
            <a:r>
              <a:rPr lang="x-none" sz="2800" dirty="0" smtClean="0">
                <a:solidFill>
                  <a:srgbClr val="7030A0"/>
                </a:solidFill>
                <a:latin typeface="Times New Roman" panose="02020603050405020304" pitchFamily="18" charset="0"/>
                <a:cs typeface="Times New Roman" panose="02020603050405020304" pitchFamily="18" charset="0"/>
              </a:rPr>
              <a:t>=&gt;Âm lịch là cách tính thời gian theo chu kì Mặt Trăng quay xung quanh Trái Đất.</a:t>
            </a:r>
            <a:endParaRPr lang="x-none"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00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CEB06DA-5619-CA43-B0CD-68C81066EC7A}"/>
              </a:ext>
            </a:extLst>
          </p:cNvPr>
          <p:cNvSpPr/>
          <p:nvPr/>
        </p:nvSpPr>
        <p:spPr>
          <a:xfrm>
            <a:off x="478780" y="2732490"/>
            <a:ext cx="11719775" cy="4524315"/>
          </a:xfrm>
          <a:prstGeom prst="rect">
            <a:avLst/>
          </a:prstGeom>
        </p:spPr>
        <p:txBody>
          <a:bodyPr wrap="square">
            <a:spAutoFit/>
          </a:bodyPr>
          <a:lstStyle/>
          <a:p>
            <a:r>
              <a:rPr lang="vi-VN" sz="2400" i="1" u="sng" dirty="0">
                <a:solidFill>
                  <a:schemeClr val="tx2"/>
                </a:solidFill>
                <a:latin typeface="Times New Roman" panose="02020603050405020304" pitchFamily="18" charset="0"/>
                <a:cs typeface="Times New Roman" panose="02020603050405020304" pitchFamily="18" charset="0"/>
              </a:rPr>
              <a:t>Giới thiệu về đồng hồ mặt trời</a:t>
            </a:r>
            <a:r>
              <a:rPr lang="vi-VN" sz="2400" dirty="0">
                <a:latin typeface="Times New Roman" panose="02020603050405020304" pitchFamily="18" charset="0"/>
                <a:cs typeface="Times New Roman" panose="02020603050405020304" pitchFamily="18" charset="0"/>
              </a:rPr>
              <a:t>: Những năm 3500 TCN, người Ai Cập bắt đầu xây dựng những cột lớn, đặt dưới ánh nắng và theo dõi bóng của cột thay đổi hướng và chiều dài để xác định sáng trưa chiều.</a:t>
            </a:r>
          </a:p>
          <a:p>
            <a:r>
              <a:rPr lang="vi-VN" sz="2400" dirty="0">
                <a:latin typeface="Times New Roman" panose="02020603050405020304" pitchFamily="18" charset="0"/>
                <a:cs typeface="Times New Roman" panose="02020603050405020304" pitchFamily="18" charset="0"/>
              </a:rPr>
              <a:t>2.000 năm sau, người Ai Cập sáng tạo chiếc đồng hồ mặt trời với hệ thống đĩa tròn chia làm 12 phần bằng nhau và một kim hứng bóng mặt trời.</a:t>
            </a:r>
          </a:p>
          <a:p>
            <a:r>
              <a:rPr lang="vi-VN" sz="2400" dirty="0">
                <a:latin typeface="Times New Roman" panose="02020603050405020304" pitchFamily="18" charset="0"/>
                <a:cs typeface="Times New Roman" panose="02020603050405020304" pitchFamily="18" charset="0"/>
              </a:rPr>
              <a:t>Giữa trưa, người ta xoay chiếc đồng hồ 180 độ để chỉ giờ chiều. Sau này phát triển nhiều loại đồng hồ mặt trời có quay 360 độ.</a:t>
            </a:r>
          </a:p>
          <a:p>
            <a:r>
              <a:rPr lang="vi-VN" sz="2400" dirty="0">
                <a:latin typeface="Times New Roman" panose="02020603050405020304" pitchFamily="18" charset="0"/>
                <a:cs typeface="Times New Roman" panose="02020603050405020304" pitchFamily="18" charset="0"/>
              </a:rPr>
              <a:t>Tuy nhiên loại đồng hồ này có khá nhiều hạn chế như không hoạt động vào ban đêm hay những ngày không mặt trời. Đồng hồ cũng không chính xác khi những góc chiếu mặt trời khác nhau sẽ cho bóng phản chiếu khác nhau.</a:t>
            </a:r>
          </a:p>
          <a:p>
            <a:endParaRPr lang="vi-VN" sz="2400" dirty="0"/>
          </a:p>
          <a:p>
            <a:endParaRPr lang="x-none" sz="2400" dirty="0"/>
          </a:p>
        </p:txBody>
      </p:sp>
      <p:pic>
        <p:nvPicPr>
          <p:cNvPr id="11266" name="Picture 2" descr="Đồng hồ đo thời gian của người xưa">
            <a:extLst>
              <a:ext uri="{FF2B5EF4-FFF2-40B4-BE49-F238E27FC236}">
                <a16:creationId xmlns="" xmlns:a16="http://schemas.microsoft.com/office/drawing/2014/main" id="{2E526ECA-DB4F-A14A-86AC-639AD4EA8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899" y="191122"/>
            <a:ext cx="3528811" cy="23621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B7AB3778-62E9-A642-A77B-AA619462172D}"/>
              </a:ext>
            </a:extLst>
          </p:cNvPr>
          <p:cNvSpPr/>
          <p:nvPr/>
        </p:nvSpPr>
        <p:spPr>
          <a:xfrm>
            <a:off x="478780" y="368202"/>
            <a:ext cx="6192475" cy="1384995"/>
          </a:xfrm>
          <a:prstGeom prst="rect">
            <a:avLst/>
          </a:prstGeom>
        </p:spPr>
        <p:txBody>
          <a:bodyPr wrap="square">
            <a:spAutoFit/>
          </a:bodyPr>
          <a:lstStyle/>
          <a:p>
            <a:r>
              <a:rPr lang="en-US" sz="2800" i="1" u="sng" dirty="0" err="1" smtClean="0">
                <a:solidFill>
                  <a:srgbClr val="FF0000"/>
                </a:solidFill>
                <a:latin typeface="Times New Roman" panose="02020603050405020304" pitchFamily="18" charset="0"/>
                <a:cs typeface="Times New Roman" panose="02020603050405020304" pitchFamily="18" charset="0"/>
              </a:rPr>
              <a:t>Câu</a:t>
            </a:r>
            <a:r>
              <a:rPr lang="en-US" sz="2800" i="1" u="sng" dirty="0" smtClean="0">
                <a:solidFill>
                  <a:srgbClr val="FF0000"/>
                </a:solidFill>
                <a:latin typeface="Times New Roman" panose="02020603050405020304" pitchFamily="18" charset="0"/>
                <a:cs typeface="Times New Roman" panose="02020603050405020304" pitchFamily="18" charset="0"/>
              </a:rPr>
              <a:t> 3:</a:t>
            </a:r>
            <a:r>
              <a:rPr lang="x-none" sz="2800" dirty="0" smtClean="0">
                <a:solidFill>
                  <a:srgbClr val="00B050"/>
                </a:solidFill>
                <a:latin typeface="Times New Roman" panose="02020603050405020304" pitchFamily="18" charset="0"/>
                <a:cs typeface="Times New Roman" panose="02020603050405020304" pitchFamily="18" charset="0"/>
              </a:rPr>
              <a:t>Dựa </a:t>
            </a:r>
            <a:r>
              <a:rPr lang="x-none" sz="2800" dirty="0">
                <a:solidFill>
                  <a:srgbClr val="00B050"/>
                </a:solidFill>
                <a:latin typeface="Times New Roman" panose="02020603050405020304" pitchFamily="18" charset="0"/>
                <a:cs typeface="Times New Roman" panose="02020603050405020304" pitchFamily="18" charset="0"/>
              </a:rPr>
              <a:t>vào H 2.2 cho biết cách tính thời gian của người xưa dựa vào yếu tố nào?</a:t>
            </a:r>
          </a:p>
        </p:txBody>
      </p:sp>
    </p:spTree>
    <p:extLst>
      <p:ext uri="{BB962C8B-B14F-4D97-AF65-F5344CB8AC3E}">
        <p14:creationId xmlns:p14="http://schemas.microsoft.com/office/powerpoint/2010/main" val="353498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strips(downLeft)">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8B26666-9A93-4A49-96C9-9E487C4D6537}"/>
              </a:ext>
            </a:extLst>
          </p:cNvPr>
          <p:cNvSpPr/>
          <p:nvPr/>
        </p:nvSpPr>
        <p:spPr>
          <a:xfrm>
            <a:off x="927280" y="3606546"/>
            <a:ext cx="9794267" cy="2308324"/>
          </a:xfrm>
          <a:prstGeom prst="rect">
            <a:avLst/>
          </a:prstGeom>
        </p:spPr>
        <p:txBody>
          <a:bodyPr wrap="square">
            <a:spAutoFit/>
          </a:bodyPr>
          <a:lstStyle/>
          <a:p>
            <a:r>
              <a:rPr lang="x-none" sz="2400" b="1" i="1" u="sng" dirty="0" smtClean="0">
                <a:solidFill>
                  <a:schemeClr val="bg1">
                    <a:lumMod val="20000"/>
                    <a:lumOff val="80000"/>
                  </a:schemeClr>
                </a:solidFill>
                <a:latin typeface="Times New Roman" panose="02020603050405020304" pitchFamily="18" charset="0"/>
                <a:cs typeface="Times New Roman" panose="02020603050405020304" pitchFamily="18" charset="0"/>
              </a:rPr>
              <a:t>Sgợi </a:t>
            </a:r>
            <a:r>
              <a:rPr lang="x-none" sz="2400" b="1" i="1" u="sng" dirty="0">
                <a:solidFill>
                  <a:schemeClr val="bg1">
                    <a:lumMod val="20000"/>
                    <a:lumOff val="80000"/>
                  </a:schemeClr>
                </a:solidFill>
                <a:latin typeface="Times New Roman" panose="02020603050405020304" pitchFamily="18" charset="0"/>
                <a:cs typeface="Times New Roman" panose="02020603050405020304" pitchFamily="18" charset="0"/>
              </a:rPr>
              <a:t>ý</a:t>
            </a:r>
            <a:r>
              <a:rPr lang="x-none" sz="2400" b="1" u="sng" dirty="0">
                <a:solidFill>
                  <a:schemeClr val="bg1">
                    <a:lumMod val="20000"/>
                    <a:lumOff val="80000"/>
                  </a:schemeClr>
                </a:solidFill>
                <a:latin typeface="Times New Roman" panose="02020603050405020304" pitchFamily="18" charset="0"/>
                <a:cs typeface="Times New Roman" panose="02020603050405020304" pitchFamily="18" charset="0"/>
              </a:rPr>
              <a:t>:</a:t>
            </a:r>
          </a:p>
          <a:p>
            <a:endParaRPr lang="x-none" sz="2400" b="1" u="sng" dirty="0">
              <a:solidFill>
                <a:srgbClr val="00B0F0"/>
              </a:solidFill>
              <a:latin typeface="Times New Roman" panose="02020603050405020304" pitchFamily="18" charset="0"/>
              <a:cs typeface="Times New Roman" panose="02020603050405020304" pitchFamily="18" charset="0"/>
            </a:endParaRPr>
          </a:p>
          <a:p>
            <a:r>
              <a:rPr lang="en-US" sz="2400" b="1" dirty="0" smtClean="0">
                <a:solidFill>
                  <a:srgbClr val="00B050"/>
                </a:solidFill>
                <a:latin typeface="Times New Roman" panose="02020603050405020304" pitchFamily="18" charset="0"/>
                <a:cs typeface="Times New Roman" panose="02020603050405020304" pitchFamily="18" charset="0"/>
              </a:rPr>
              <a:t>CÂU </a:t>
            </a:r>
            <a:r>
              <a:rPr lang="x-none" sz="2400" b="1" dirty="0" smtClean="0">
                <a:solidFill>
                  <a:srgbClr val="00B050"/>
                </a:solidFill>
                <a:latin typeface="Times New Roman" panose="02020603050405020304" pitchFamily="18" charset="0"/>
                <a:cs typeface="Times New Roman" panose="02020603050405020304" pitchFamily="18" charset="0"/>
              </a:rPr>
              <a:t>3:</a:t>
            </a:r>
            <a:r>
              <a:rPr lang="en-US" sz="2400" b="1" dirty="0" smtClean="0">
                <a:solidFill>
                  <a:srgbClr val="00B050"/>
                </a:solidFill>
                <a:latin typeface="Times New Roman" panose="02020603050405020304" pitchFamily="18" charset="0"/>
                <a:cs typeface="Times New Roman" panose="02020603050405020304" pitchFamily="18" charset="0"/>
              </a:rPr>
              <a:t> </a:t>
            </a:r>
            <a:r>
              <a:rPr lang="x-none" sz="2400" dirty="0" smtClean="0">
                <a:latin typeface="Times New Roman" panose="02020603050405020304" pitchFamily="18" charset="0"/>
                <a:cs typeface="Times New Roman" panose="02020603050405020304" pitchFamily="18" charset="0"/>
              </a:rPr>
              <a:t>Dựa vào yếu tố Trái Đất quay xung quanh Mặt Trời.</a:t>
            </a:r>
          </a:p>
          <a:p>
            <a:r>
              <a:rPr lang="x-none" sz="2400" dirty="0" smtClean="0">
                <a:latin typeface="Times New Roman" panose="02020603050405020304" pitchFamily="18" charset="0"/>
                <a:cs typeface="Times New Roman" panose="02020603050405020304" pitchFamily="18" charset="0"/>
              </a:rPr>
              <a:t>=&gt; Dương lịch là cách tính thời gian theo chu kì Trái Đất </a:t>
            </a:r>
            <a:r>
              <a:rPr lang="en-US" sz="2400" dirty="0" smtClean="0">
                <a:latin typeface="Times New Roman" panose="02020603050405020304" pitchFamily="18" charset="0"/>
                <a:cs typeface="Times New Roman" panose="02020603050405020304" pitchFamily="18" charset="0"/>
              </a:rPr>
              <a:t>q</a:t>
            </a:r>
            <a:r>
              <a:rPr lang="x-none" sz="2400" dirty="0" smtClean="0">
                <a:latin typeface="Times New Roman" panose="02020603050405020304" pitchFamily="18" charset="0"/>
                <a:cs typeface="Times New Roman" panose="02020603050405020304" pitchFamily="18" charset="0"/>
              </a:rPr>
              <a:t>uay xung quanh Mặt Trời.</a:t>
            </a:r>
          </a:p>
          <a:p>
            <a:endParaRPr lang="x-none" sz="2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313643" y="3105218"/>
            <a:ext cx="5525037"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ĐÁP ÁN</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2" descr="Đồng hồ đo thời gian của người xưa">
            <a:extLst>
              <a:ext uri="{FF2B5EF4-FFF2-40B4-BE49-F238E27FC236}">
                <a16:creationId xmlns="" xmlns:a16="http://schemas.microsoft.com/office/drawing/2014/main" id="{2E526ECA-DB4F-A14A-86AC-639AD4EA8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9899" y="191122"/>
            <a:ext cx="3528811" cy="23621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B7AB3778-62E9-A642-A77B-AA619462172D}"/>
              </a:ext>
            </a:extLst>
          </p:cNvPr>
          <p:cNvSpPr/>
          <p:nvPr/>
        </p:nvSpPr>
        <p:spPr>
          <a:xfrm>
            <a:off x="375748" y="587953"/>
            <a:ext cx="6192475" cy="1384995"/>
          </a:xfrm>
          <a:prstGeom prst="rect">
            <a:avLst/>
          </a:prstGeom>
        </p:spPr>
        <p:txBody>
          <a:bodyPr wrap="square">
            <a:spAutoFit/>
          </a:bodyPr>
          <a:lstStyle/>
          <a:p>
            <a:r>
              <a:rPr lang="en-US" sz="2800" i="1" u="sng" dirty="0" err="1" smtClean="0">
                <a:solidFill>
                  <a:srgbClr val="FF0000"/>
                </a:solidFill>
                <a:latin typeface="Times New Roman" panose="02020603050405020304" pitchFamily="18" charset="0"/>
                <a:cs typeface="Times New Roman" panose="02020603050405020304" pitchFamily="18" charset="0"/>
              </a:rPr>
              <a:t>Câu</a:t>
            </a:r>
            <a:r>
              <a:rPr lang="en-US" sz="2800" i="1" u="sng" dirty="0" smtClean="0">
                <a:solidFill>
                  <a:srgbClr val="FF0000"/>
                </a:solidFill>
                <a:latin typeface="Times New Roman" panose="02020603050405020304" pitchFamily="18" charset="0"/>
                <a:cs typeface="Times New Roman" panose="02020603050405020304" pitchFamily="18" charset="0"/>
              </a:rPr>
              <a:t> 3:</a:t>
            </a:r>
            <a:r>
              <a:rPr lang="x-none" sz="2800" dirty="0" smtClean="0">
                <a:solidFill>
                  <a:srgbClr val="00B050"/>
                </a:solidFill>
                <a:latin typeface="Times New Roman" panose="02020603050405020304" pitchFamily="18" charset="0"/>
                <a:cs typeface="Times New Roman" panose="02020603050405020304" pitchFamily="18" charset="0"/>
              </a:rPr>
              <a:t>Dựa </a:t>
            </a:r>
            <a:r>
              <a:rPr lang="x-none" sz="2800" dirty="0">
                <a:solidFill>
                  <a:srgbClr val="00B050"/>
                </a:solidFill>
                <a:latin typeface="Times New Roman" panose="02020603050405020304" pitchFamily="18" charset="0"/>
                <a:cs typeface="Times New Roman" panose="02020603050405020304" pitchFamily="18" charset="0"/>
              </a:rPr>
              <a:t>vào H 2.2 cho biết cách tính thời gian của người xưa dựa vào yếu tố nào?</a:t>
            </a:r>
          </a:p>
        </p:txBody>
      </p:sp>
    </p:spTree>
    <p:extLst>
      <p:ext uri="{BB962C8B-B14F-4D97-AF65-F5344CB8AC3E}">
        <p14:creationId xmlns:p14="http://schemas.microsoft.com/office/powerpoint/2010/main" val="41142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 xmlns:a16="http://schemas.microsoft.com/office/drawing/2014/main" id="{940F4CB0-229C-1F4D-B930-FA5733DB5322}"/>
              </a:ext>
            </a:extLst>
          </p:cNvPr>
          <p:cNvSpPr/>
          <p:nvPr/>
        </p:nvSpPr>
        <p:spPr bwMode="auto">
          <a:xfrm>
            <a:off x="696646" y="145109"/>
            <a:ext cx="4724276" cy="533386"/>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2800" b="1" dirty="0">
                <a:solidFill>
                  <a:srgbClr val="0070C0"/>
                </a:solidFill>
                <a:latin typeface="Times New Roman" panose="02020603050405020304" pitchFamily="18" charset="0"/>
                <a:cs typeface="Times New Roman" panose="02020603050405020304" pitchFamily="18" charset="0"/>
              </a:rPr>
              <a:t>I. ÂM LỊCH, DƯƠNG LỊCH</a:t>
            </a:r>
          </a:p>
        </p:txBody>
      </p:sp>
      <p:sp>
        <p:nvSpPr>
          <p:cNvPr id="4" name="TextBox 3">
            <a:extLst>
              <a:ext uri="{FF2B5EF4-FFF2-40B4-BE49-F238E27FC236}">
                <a16:creationId xmlns="" xmlns:a16="http://schemas.microsoft.com/office/drawing/2014/main" id="{452004F6-0B85-9B40-A6AE-D227623256D1}"/>
              </a:ext>
            </a:extLst>
          </p:cNvPr>
          <p:cNvSpPr txBox="1"/>
          <p:nvPr/>
        </p:nvSpPr>
        <p:spPr>
          <a:xfrm>
            <a:off x="462676" y="779460"/>
            <a:ext cx="4724276" cy="1938992"/>
          </a:xfrm>
          <a:prstGeom prst="rect">
            <a:avLst/>
          </a:prstGeom>
          <a:noFill/>
        </p:spPr>
        <p:txBody>
          <a:bodyPr wrap="square" rtlCol="0">
            <a:spAutoFit/>
          </a:bodyPr>
          <a:lstStyle/>
          <a:p>
            <a:r>
              <a:rPr lang="x-none" sz="2400" dirty="0">
                <a:latin typeface="Times New Roman" panose="02020603050405020304" pitchFamily="18" charset="0"/>
                <a:cs typeface="Times New Roman" panose="02020603050405020304" pitchFamily="18" charset="0"/>
              </a:rPr>
              <a:t>- Dựa vào quan sát và tính toán, người xưa đã phát hiện quy luật di chuyển của Mặt Trăng, Trái Đất, Mặt Trời để tính thời gian và làm ra lịch.</a:t>
            </a:r>
          </a:p>
          <a:p>
            <a:endParaRPr lang="x-none"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8BF31947-9286-8F40-BB17-8FB410183A9C}"/>
              </a:ext>
            </a:extLst>
          </p:cNvPr>
          <p:cNvSpPr txBox="1"/>
          <p:nvPr/>
        </p:nvSpPr>
        <p:spPr>
          <a:xfrm>
            <a:off x="1148482" y="2590822"/>
            <a:ext cx="5029068" cy="1938992"/>
          </a:xfrm>
          <a:prstGeom prst="rect">
            <a:avLst/>
          </a:prstGeom>
          <a:noFill/>
        </p:spPr>
        <p:txBody>
          <a:bodyPr wrap="square" rtlCol="0">
            <a:spAutoFit/>
          </a:bodyPr>
          <a:lstStyle/>
          <a:p>
            <a:pPr marL="285750" indent="-285750">
              <a:buFontTx/>
              <a:buChar char="-"/>
            </a:pPr>
            <a:r>
              <a:rPr lang="x-none" sz="2400" u="sng" dirty="0">
                <a:solidFill>
                  <a:srgbClr val="00B050"/>
                </a:solidFill>
                <a:latin typeface="Times New Roman" panose="02020603050405020304" pitchFamily="18" charset="0"/>
                <a:cs typeface="Times New Roman" panose="02020603050405020304" pitchFamily="18" charset="0"/>
              </a:rPr>
              <a:t>Âm lịch </a:t>
            </a:r>
            <a:r>
              <a:rPr lang="x-none" sz="2400" dirty="0">
                <a:latin typeface="Times New Roman" panose="02020603050405020304" pitchFamily="18" charset="0"/>
                <a:cs typeface="Times New Roman" panose="02020603050405020304" pitchFamily="18" charset="0"/>
              </a:rPr>
              <a:t>là cách tính thời gian theo chu kì Mặt Trăng quay xung quanh Trái Đất. Thời gian Mặt Trăng chuyển động hết một vòng quanh Trái Đất là một tháng</a:t>
            </a:r>
            <a:r>
              <a:rPr lang="x-none" sz="2400" dirty="0" smtClean="0">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74CB80DD-FFB6-0C48-A445-F18968DF932E}"/>
              </a:ext>
            </a:extLst>
          </p:cNvPr>
          <p:cNvSpPr txBox="1"/>
          <p:nvPr/>
        </p:nvSpPr>
        <p:spPr>
          <a:xfrm>
            <a:off x="1195697" y="4631914"/>
            <a:ext cx="4648078" cy="1938992"/>
          </a:xfrm>
          <a:prstGeom prst="rect">
            <a:avLst/>
          </a:prstGeom>
          <a:noFill/>
        </p:spPr>
        <p:txBody>
          <a:bodyPr wrap="square" rtlCol="0">
            <a:spAutoFit/>
          </a:bodyPr>
          <a:lstStyle/>
          <a:p>
            <a:r>
              <a:rPr lang="x-none" sz="2400" dirty="0">
                <a:solidFill>
                  <a:srgbClr val="00B050"/>
                </a:solidFill>
                <a:latin typeface="Times New Roman" panose="02020603050405020304" pitchFamily="18" charset="0"/>
                <a:cs typeface="Times New Roman" panose="02020603050405020304" pitchFamily="18" charset="0"/>
              </a:rPr>
              <a:t>-</a:t>
            </a:r>
            <a:r>
              <a:rPr lang="x-none" sz="2400" dirty="0">
                <a:solidFill>
                  <a:srgbClr val="FFC000"/>
                </a:solidFill>
                <a:latin typeface="Times New Roman" panose="02020603050405020304" pitchFamily="18" charset="0"/>
                <a:cs typeface="Times New Roman" panose="02020603050405020304" pitchFamily="18" charset="0"/>
              </a:rPr>
              <a:t> </a:t>
            </a:r>
            <a:r>
              <a:rPr lang="x-none" sz="2400" u="sng" dirty="0">
                <a:solidFill>
                  <a:srgbClr val="00B050"/>
                </a:solidFill>
                <a:latin typeface="Times New Roman" panose="02020603050405020304" pitchFamily="18" charset="0"/>
                <a:cs typeface="Times New Roman" panose="02020603050405020304" pitchFamily="18" charset="0"/>
              </a:rPr>
              <a:t>Dương lịch </a:t>
            </a:r>
            <a:r>
              <a:rPr lang="x-none" sz="2400" dirty="0">
                <a:latin typeface="Times New Roman" panose="02020603050405020304" pitchFamily="18" charset="0"/>
                <a:cs typeface="Times New Roman" panose="02020603050405020304" pitchFamily="18" charset="0"/>
              </a:rPr>
              <a:t>là cách tính thời gian theo chu kì Trái Đất quay xung quanh Mặt Trời. Thời gian Trái Đất chuyển động hết một vòng quanh Mặt Trời là một năm.</a:t>
            </a:r>
          </a:p>
        </p:txBody>
      </p:sp>
      <p:pic>
        <p:nvPicPr>
          <p:cNvPr id="9" name="Picture 2">
            <a:extLst>
              <a:ext uri="{FF2B5EF4-FFF2-40B4-BE49-F238E27FC236}">
                <a16:creationId xmlns="" xmlns:a16="http://schemas.microsoft.com/office/drawing/2014/main" id="{4FA9BCFC-27AE-2045-AA23-BBF030D16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178" y="152486"/>
            <a:ext cx="3733822" cy="2438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_trang_quay_quanh_trai_dat_picture1">
            <a:extLst>
              <a:ext uri="{FF2B5EF4-FFF2-40B4-BE49-F238E27FC236}">
                <a16:creationId xmlns="" xmlns:a16="http://schemas.microsoft.com/office/drawing/2014/main" id="{D955DE85-F050-2B46-A25A-3CA87C7046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80" y="2590822"/>
            <a:ext cx="3809900" cy="19050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 xmlns:a16="http://schemas.microsoft.com/office/drawing/2014/main" id="{70BEBC90-03FE-E943-AF7F-C04B9F961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100" y="4495863"/>
            <a:ext cx="3809900" cy="236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63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9C252C2B-D8C1-3643-BC9C-84F8028F9F61}"/>
              </a:ext>
            </a:extLst>
          </p:cNvPr>
          <p:cNvSpPr/>
          <p:nvPr/>
        </p:nvSpPr>
        <p:spPr bwMode="auto">
          <a:xfrm>
            <a:off x="551753" y="199253"/>
            <a:ext cx="4876672" cy="609584"/>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2800" b="1" dirty="0">
                <a:solidFill>
                  <a:srgbClr val="0070C0"/>
                </a:solidFill>
                <a:latin typeface="Times New Roman" panose="02020603050405020304" pitchFamily="18" charset="0"/>
                <a:cs typeface="Times New Roman" panose="02020603050405020304" pitchFamily="18" charset="0"/>
              </a:rPr>
              <a:t>II. CÁCH TÍNH THỜI GIAN</a:t>
            </a:r>
          </a:p>
        </p:txBody>
      </p:sp>
      <p:pic>
        <p:nvPicPr>
          <p:cNvPr id="4" name="Picture 3">
            <a:extLst>
              <a:ext uri="{FF2B5EF4-FFF2-40B4-BE49-F238E27FC236}">
                <a16:creationId xmlns="" xmlns:a16="http://schemas.microsoft.com/office/drawing/2014/main" id="{181B9C32-9521-5640-AF61-CB466E3CF2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971" y="800169"/>
            <a:ext cx="3311649" cy="5257662"/>
          </a:xfrm>
          <a:prstGeom prst="rect">
            <a:avLst/>
          </a:prstGeom>
        </p:spPr>
      </p:pic>
      <p:sp>
        <p:nvSpPr>
          <p:cNvPr id="5" name="TextBox 4">
            <a:extLst>
              <a:ext uri="{FF2B5EF4-FFF2-40B4-BE49-F238E27FC236}">
                <a16:creationId xmlns="" xmlns:a16="http://schemas.microsoft.com/office/drawing/2014/main" id="{7BAFA139-F843-3441-A962-11EEC81D7361}"/>
              </a:ext>
            </a:extLst>
          </p:cNvPr>
          <p:cNvSpPr txBox="1"/>
          <p:nvPr/>
        </p:nvSpPr>
        <p:spPr>
          <a:xfrm>
            <a:off x="759965" y="1781628"/>
            <a:ext cx="5181464" cy="830997"/>
          </a:xfrm>
          <a:prstGeom prst="rect">
            <a:avLst/>
          </a:prstGeom>
          <a:noFill/>
        </p:spPr>
        <p:txBody>
          <a:bodyPr wrap="square" rtlCol="0">
            <a:spAutoFit/>
          </a:bodyPr>
          <a:lstStyle/>
          <a:p>
            <a:r>
              <a:rPr lang="x-none" sz="2400" i="1" u="sng" dirty="0">
                <a:solidFill>
                  <a:srgbClr val="FF0000"/>
                </a:solidFill>
                <a:latin typeface="Times New Roman" panose="02020603050405020304" pitchFamily="18" charset="0"/>
                <a:cs typeface="Times New Roman" panose="02020603050405020304" pitchFamily="18" charset="0"/>
              </a:rPr>
              <a:t>Nhiệm vụ 1</a:t>
            </a:r>
            <a:r>
              <a:rPr lang="x-none" sz="2400" dirty="0">
                <a:latin typeface="Times New Roman" panose="02020603050405020304" pitchFamily="18" charset="0"/>
                <a:cs typeface="Times New Roman" panose="02020603050405020304" pitchFamily="18" charset="0"/>
              </a:rPr>
              <a:t>: Nhìn vào tờ lịch H 2.3, em hãy diễn giải nội dung trong tờ lịch?</a:t>
            </a:r>
          </a:p>
        </p:txBody>
      </p:sp>
    </p:spTree>
    <p:extLst>
      <p:ext uri="{BB962C8B-B14F-4D97-AF65-F5344CB8AC3E}">
        <p14:creationId xmlns:p14="http://schemas.microsoft.com/office/powerpoint/2010/main" val="217132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13">
            <a:extLst>
              <a:ext uri="{FF2B5EF4-FFF2-40B4-BE49-F238E27FC236}">
                <a16:creationId xmlns="" xmlns:a16="http://schemas.microsoft.com/office/drawing/2014/main" id="{60F02CDA-145E-4E58-8EFD-DBA8933DE1D9}"/>
              </a:ext>
            </a:extLst>
          </p:cNvPr>
          <p:cNvSpPr>
            <a:spLocks noChangeArrowheads="1"/>
          </p:cNvSpPr>
          <p:nvPr/>
        </p:nvSpPr>
        <p:spPr bwMode="auto">
          <a:xfrm>
            <a:off x="2459928" y="3401274"/>
            <a:ext cx="4602923" cy="32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marL="274638" indent="-274638" algn="just">
              <a:spcBef>
                <a:spcPct val="20000"/>
              </a:spcBef>
              <a:buClr>
                <a:schemeClr val="hlink"/>
              </a:buClr>
              <a:buSzPct val="70000"/>
              <a:defRPr/>
            </a:pPr>
            <a:r>
              <a:rPr lang="vi-VN"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Sơ đồ cách tính thời gian theo công lịch</a:t>
            </a:r>
            <a:r>
              <a:rPr lang="vi-VN" altLang="en-US" sz="2000" dirty="0">
                <a:effectLst>
                  <a:outerShdw blurRad="38100" dist="38100" dir="2700000" algn="tl">
                    <a:srgbClr val="000000"/>
                  </a:outerShdw>
                </a:effectLst>
              </a:rPr>
              <a:t>:</a:t>
            </a:r>
          </a:p>
        </p:txBody>
      </p:sp>
      <p:grpSp>
        <p:nvGrpSpPr>
          <p:cNvPr id="11274" name="Group 10">
            <a:extLst>
              <a:ext uri="{FF2B5EF4-FFF2-40B4-BE49-F238E27FC236}">
                <a16:creationId xmlns="" xmlns:a16="http://schemas.microsoft.com/office/drawing/2014/main" id="{8A6ADAA8-EE46-4348-8050-41F04B498C43}"/>
              </a:ext>
            </a:extLst>
          </p:cNvPr>
          <p:cNvGrpSpPr>
            <a:grpSpLocks/>
          </p:cNvGrpSpPr>
          <p:nvPr/>
        </p:nvGrpSpPr>
        <p:grpSpPr bwMode="auto">
          <a:xfrm>
            <a:off x="3203047" y="4383424"/>
            <a:ext cx="677863" cy="893763"/>
            <a:chOff x="0" y="0"/>
            <a:chExt cx="427" cy="563"/>
          </a:xfrm>
        </p:grpSpPr>
        <p:sp>
          <p:nvSpPr>
            <p:cNvPr id="10280" name="Line 26">
              <a:extLst>
                <a:ext uri="{FF2B5EF4-FFF2-40B4-BE49-F238E27FC236}">
                  <a16:creationId xmlns="" xmlns:a16="http://schemas.microsoft.com/office/drawing/2014/main" id="{FE55866E-C2D3-4EF6-94C0-E127B80DC1FE}"/>
                </a:ext>
              </a:extLst>
            </p:cNvPr>
            <p:cNvSpPr>
              <a:spLocks noChangeShapeType="1"/>
            </p:cNvSpPr>
            <p:nvPr/>
          </p:nvSpPr>
          <p:spPr bwMode="auto">
            <a:xfrm>
              <a:off x="164" y="0"/>
              <a:ext cx="0"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1" name="Text Box 27">
              <a:extLst>
                <a:ext uri="{FF2B5EF4-FFF2-40B4-BE49-F238E27FC236}">
                  <a16:creationId xmlns="" xmlns:a16="http://schemas.microsoft.com/office/drawing/2014/main" id="{D9191CDB-6878-4592-8707-237A2ADCBE89}"/>
                </a:ext>
              </a:extLst>
            </p:cNvPr>
            <p:cNvSpPr txBox="1">
              <a:spLocks noChangeArrowheads="1"/>
            </p:cNvSpPr>
            <p:nvPr/>
          </p:nvSpPr>
          <p:spPr bwMode="auto">
            <a:xfrm>
              <a:off x="0" y="166"/>
              <a:ext cx="427"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vi-VN" altLang="en-US" sz="1400" b="1" dirty="0">
                  <a:solidFill>
                    <a:srgbClr val="FF0000"/>
                  </a:solidFill>
                </a:rPr>
                <a:t>Năm</a:t>
              </a:r>
            </a:p>
            <a:p>
              <a:pPr>
                <a:spcBef>
                  <a:spcPct val="50000"/>
                </a:spcBef>
              </a:pPr>
              <a:r>
                <a:rPr lang="vi-VN" altLang="en-US" sz="1400" b="1" dirty="0">
                  <a:solidFill>
                    <a:srgbClr val="FF0000"/>
                  </a:solidFill>
                </a:rPr>
                <a:t>111</a:t>
              </a:r>
            </a:p>
          </p:txBody>
        </p:sp>
      </p:grpSp>
      <p:grpSp>
        <p:nvGrpSpPr>
          <p:cNvPr id="11277" name="Group 13">
            <a:extLst>
              <a:ext uri="{FF2B5EF4-FFF2-40B4-BE49-F238E27FC236}">
                <a16:creationId xmlns="" xmlns:a16="http://schemas.microsoft.com/office/drawing/2014/main" id="{883B5F80-A5D2-4679-ABCF-0FCEE7EB16A6}"/>
              </a:ext>
            </a:extLst>
          </p:cNvPr>
          <p:cNvGrpSpPr>
            <a:grpSpLocks/>
          </p:cNvGrpSpPr>
          <p:nvPr/>
        </p:nvGrpSpPr>
        <p:grpSpPr bwMode="auto">
          <a:xfrm>
            <a:off x="8112564" y="4389775"/>
            <a:ext cx="725488" cy="893763"/>
            <a:chOff x="0" y="0"/>
            <a:chExt cx="457" cy="563"/>
          </a:xfrm>
        </p:grpSpPr>
        <p:sp>
          <p:nvSpPr>
            <p:cNvPr id="10278" name="Line 33">
              <a:extLst>
                <a:ext uri="{FF2B5EF4-FFF2-40B4-BE49-F238E27FC236}">
                  <a16:creationId xmlns="" xmlns:a16="http://schemas.microsoft.com/office/drawing/2014/main" id="{F381EEEA-F075-4789-A237-F7D0D3231C3A}"/>
                </a:ext>
              </a:extLst>
            </p:cNvPr>
            <p:cNvSpPr>
              <a:spLocks noChangeShapeType="1"/>
            </p:cNvSpPr>
            <p:nvPr/>
          </p:nvSpPr>
          <p:spPr bwMode="auto">
            <a:xfrm>
              <a:off x="164" y="0"/>
              <a:ext cx="0"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Text Box 34">
              <a:extLst>
                <a:ext uri="{FF2B5EF4-FFF2-40B4-BE49-F238E27FC236}">
                  <a16:creationId xmlns="" xmlns:a16="http://schemas.microsoft.com/office/drawing/2014/main" id="{10F77847-61C9-467D-8FAF-E221BE58BAF1}"/>
                </a:ext>
              </a:extLst>
            </p:cNvPr>
            <p:cNvSpPr txBox="1">
              <a:spLocks noChangeArrowheads="1"/>
            </p:cNvSpPr>
            <p:nvPr/>
          </p:nvSpPr>
          <p:spPr bwMode="auto">
            <a:xfrm>
              <a:off x="0" y="166"/>
              <a:ext cx="457"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vi-VN" altLang="en-US" sz="1400" b="1" dirty="0">
                  <a:solidFill>
                    <a:srgbClr val="FF0000"/>
                  </a:solidFill>
                </a:rPr>
                <a:t> Năm</a:t>
              </a:r>
            </a:p>
            <a:p>
              <a:pPr algn="ctr">
                <a:spcBef>
                  <a:spcPct val="50000"/>
                </a:spcBef>
              </a:pPr>
              <a:r>
                <a:rPr lang="vi-VN" altLang="en-US" sz="1400" b="1" dirty="0">
                  <a:solidFill>
                    <a:srgbClr val="FF0000"/>
                  </a:solidFill>
                </a:rPr>
                <a:t>938</a:t>
              </a:r>
            </a:p>
          </p:txBody>
        </p:sp>
      </p:grpSp>
      <p:grpSp>
        <p:nvGrpSpPr>
          <p:cNvPr id="11280" name="Group 16">
            <a:extLst>
              <a:ext uri="{FF2B5EF4-FFF2-40B4-BE49-F238E27FC236}">
                <a16:creationId xmlns="" xmlns:a16="http://schemas.microsoft.com/office/drawing/2014/main" id="{DFAFB774-0750-4205-8885-C20C58E08720}"/>
              </a:ext>
            </a:extLst>
          </p:cNvPr>
          <p:cNvGrpSpPr>
            <a:grpSpLocks/>
          </p:cNvGrpSpPr>
          <p:nvPr/>
        </p:nvGrpSpPr>
        <p:grpSpPr bwMode="auto">
          <a:xfrm>
            <a:off x="6338579" y="4402805"/>
            <a:ext cx="900113" cy="893763"/>
            <a:chOff x="0" y="0"/>
            <a:chExt cx="567" cy="563"/>
          </a:xfrm>
        </p:grpSpPr>
        <p:sp>
          <p:nvSpPr>
            <p:cNvPr id="10276" name="Line 36">
              <a:extLst>
                <a:ext uri="{FF2B5EF4-FFF2-40B4-BE49-F238E27FC236}">
                  <a16:creationId xmlns="" xmlns:a16="http://schemas.microsoft.com/office/drawing/2014/main" id="{BF6CEE37-8B8C-47A0-A51B-797D31059573}"/>
                </a:ext>
              </a:extLst>
            </p:cNvPr>
            <p:cNvSpPr>
              <a:spLocks noChangeShapeType="1"/>
            </p:cNvSpPr>
            <p:nvPr/>
          </p:nvSpPr>
          <p:spPr bwMode="auto">
            <a:xfrm>
              <a:off x="164" y="0"/>
              <a:ext cx="0"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Text Box 37">
              <a:extLst>
                <a:ext uri="{FF2B5EF4-FFF2-40B4-BE49-F238E27FC236}">
                  <a16:creationId xmlns="" xmlns:a16="http://schemas.microsoft.com/office/drawing/2014/main" id="{ECA6AE9C-E33B-4AEC-BE85-4DAB537889D0}"/>
                </a:ext>
              </a:extLst>
            </p:cNvPr>
            <p:cNvSpPr txBox="1">
              <a:spLocks noChangeArrowheads="1"/>
            </p:cNvSpPr>
            <p:nvPr/>
          </p:nvSpPr>
          <p:spPr bwMode="auto">
            <a:xfrm>
              <a:off x="0" y="166"/>
              <a:ext cx="567"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vi-VN" altLang="en-US" sz="1400" b="1" dirty="0">
                  <a:solidFill>
                    <a:srgbClr val="FF0000"/>
                  </a:solidFill>
                </a:rPr>
                <a:t>Năm</a:t>
              </a:r>
            </a:p>
            <a:p>
              <a:pPr>
                <a:spcBef>
                  <a:spcPct val="50000"/>
                </a:spcBef>
              </a:pPr>
              <a:r>
                <a:rPr lang="vi-VN" altLang="en-US" sz="1400" b="1" dirty="0">
                  <a:solidFill>
                    <a:srgbClr val="FF0000"/>
                  </a:solidFill>
                </a:rPr>
                <a:t>544</a:t>
              </a:r>
            </a:p>
          </p:txBody>
        </p:sp>
      </p:grpSp>
      <p:grpSp>
        <p:nvGrpSpPr>
          <p:cNvPr id="11283" name="Group 19">
            <a:extLst>
              <a:ext uri="{FF2B5EF4-FFF2-40B4-BE49-F238E27FC236}">
                <a16:creationId xmlns="" xmlns:a16="http://schemas.microsoft.com/office/drawing/2014/main" id="{4BA53C3B-0E87-4570-93F7-CA7BBD26F879}"/>
              </a:ext>
            </a:extLst>
          </p:cNvPr>
          <p:cNvGrpSpPr>
            <a:grpSpLocks/>
          </p:cNvGrpSpPr>
          <p:nvPr/>
        </p:nvGrpSpPr>
        <p:grpSpPr bwMode="auto">
          <a:xfrm>
            <a:off x="1784826" y="4027152"/>
            <a:ext cx="7493000" cy="919163"/>
            <a:chOff x="0" y="0"/>
            <a:chExt cx="4720" cy="579"/>
          </a:xfrm>
        </p:grpSpPr>
        <p:sp>
          <p:nvSpPr>
            <p:cNvPr id="11284" name="Text Box 17">
              <a:extLst>
                <a:ext uri="{FF2B5EF4-FFF2-40B4-BE49-F238E27FC236}">
                  <a16:creationId xmlns="" xmlns:a16="http://schemas.microsoft.com/office/drawing/2014/main" id="{A1934391-8F94-43C8-A0A2-8F6602745832}"/>
                </a:ext>
              </a:extLst>
            </p:cNvPr>
            <p:cNvSpPr txBox="1">
              <a:spLocks noChangeArrowheads="1"/>
            </p:cNvSpPr>
            <p:nvPr/>
          </p:nvSpPr>
          <p:spPr bwMode="auto">
            <a:xfrm>
              <a:off x="1680" y="392"/>
              <a:ext cx="195"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defRPr/>
              </a:pPr>
              <a:r>
                <a:rPr lang="vi-VN" altLang="en-US" b="1" dirty="0">
                  <a:solidFill>
                    <a:srgbClr val="FF0000"/>
                  </a:solidFill>
                  <a:effectLst>
                    <a:outerShdw blurRad="38100" dist="38100" dir="2700000" algn="tl">
                      <a:srgbClr val="000000"/>
                    </a:outerShdw>
                  </a:effectLst>
                </a:rPr>
                <a:t>1</a:t>
              </a:r>
            </a:p>
          </p:txBody>
        </p:sp>
        <p:sp>
          <p:nvSpPr>
            <p:cNvPr id="10271" name="Line 14">
              <a:extLst>
                <a:ext uri="{FF2B5EF4-FFF2-40B4-BE49-F238E27FC236}">
                  <a16:creationId xmlns="" xmlns:a16="http://schemas.microsoft.com/office/drawing/2014/main" id="{9F753CBE-BB1A-4880-9B90-BF81830F1C01}"/>
                </a:ext>
              </a:extLst>
            </p:cNvPr>
            <p:cNvSpPr>
              <a:spLocks noChangeShapeType="1"/>
            </p:cNvSpPr>
            <p:nvPr/>
          </p:nvSpPr>
          <p:spPr bwMode="auto">
            <a:xfrm>
              <a:off x="126" y="288"/>
              <a:ext cx="4594" cy="12"/>
            </a:xfrm>
            <a:prstGeom prst="line">
              <a:avLst/>
            </a:prstGeom>
            <a:noFill/>
            <a:ln w="28575">
              <a:solidFill>
                <a:srgbClr val="4221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15">
              <a:extLst>
                <a:ext uri="{FF2B5EF4-FFF2-40B4-BE49-F238E27FC236}">
                  <a16:creationId xmlns="" xmlns:a16="http://schemas.microsoft.com/office/drawing/2014/main" id="{C17BF25A-3457-4C73-A3AB-439B85CA39B1}"/>
                </a:ext>
              </a:extLst>
            </p:cNvPr>
            <p:cNvSpPr>
              <a:spLocks noChangeShapeType="1"/>
            </p:cNvSpPr>
            <p:nvPr/>
          </p:nvSpPr>
          <p:spPr bwMode="auto">
            <a:xfrm>
              <a:off x="1786" y="240"/>
              <a:ext cx="0" cy="14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Text Box 22">
              <a:extLst>
                <a:ext uri="{FF2B5EF4-FFF2-40B4-BE49-F238E27FC236}">
                  <a16:creationId xmlns="" xmlns:a16="http://schemas.microsoft.com/office/drawing/2014/main" id="{114B27E4-D12D-49D1-B9C2-D33D4AEB659E}"/>
                </a:ext>
              </a:extLst>
            </p:cNvPr>
            <p:cNvSpPr txBox="1">
              <a:spLocks noChangeArrowheads="1"/>
            </p:cNvSpPr>
            <p:nvPr/>
          </p:nvSpPr>
          <p:spPr bwMode="auto">
            <a:xfrm>
              <a:off x="0" y="48"/>
              <a:ext cx="162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vi-VN" altLang="en-US" sz="1400" b="1" dirty="0">
                  <a:solidFill>
                    <a:srgbClr val="0000FF"/>
                  </a:solidFill>
                </a:rPr>
                <a:t>TRƯỚC CÔNG NGUYÊN</a:t>
              </a:r>
            </a:p>
          </p:txBody>
        </p:sp>
        <p:sp>
          <p:nvSpPr>
            <p:cNvPr id="10274" name="Text Box 23">
              <a:extLst>
                <a:ext uri="{FF2B5EF4-FFF2-40B4-BE49-F238E27FC236}">
                  <a16:creationId xmlns="" xmlns:a16="http://schemas.microsoft.com/office/drawing/2014/main" id="{7AFA3A46-87CD-4D75-BA5D-9B86F6FC7D55}"/>
                </a:ext>
              </a:extLst>
            </p:cNvPr>
            <p:cNvSpPr txBox="1">
              <a:spLocks noChangeArrowheads="1"/>
            </p:cNvSpPr>
            <p:nvPr/>
          </p:nvSpPr>
          <p:spPr bwMode="auto">
            <a:xfrm>
              <a:off x="2412" y="48"/>
              <a:ext cx="126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vi-VN" altLang="en-US" sz="1400" b="1" dirty="0">
                  <a:solidFill>
                    <a:srgbClr val="0000FF"/>
                  </a:solidFill>
                </a:rPr>
                <a:t>CÔNG NGUYÊN</a:t>
              </a:r>
            </a:p>
          </p:txBody>
        </p:sp>
        <p:sp>
          <p:nvSpPr>
            <p:cNvPr id="10275" name="Text Box 43">
              <a:extLst>
                <a:ext uri="{FF2B5EF4-FFF2-40B4-BE49-F238E27FC236}">
                  <a16:creationId xmlns="" xmlns:a16="http://schemas.microsoft.com/office/drawing/2014/main" id="{3C3670BF-9A95-4058-8045-A03D82889852}"/>
                </a:ext>
              </a:extLst>
            </p:cNvPr>
            <p:cNvSpPr txBox="1">
              <a:spLocks noChangeArrowheads="1"/>
            </p:cNvSpPr>
            <p:nvPr/>
          </p:nvSpPr>
          <p:spPr bwMode="auto">
            <a:xfrm>
              <a:off x="1626" y="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vi-VN" altLang="en-US" sz="1400" b="1" dirty="0">
                  <a:solidFill>
                    <a:srgbClr val="FF0000"/>
                  </a:solidFill>
                </a:rPr>
                <a:t>CN</a:t>
              </a:r>
            </a:p>
          </p:txBody>
        </p:sp>
      </p:grpSp>
      <p:grpSp>
        <p:nvGrpSpPr>
          <p:cNvPr id="11290" name="Group 26">
            <a:extLst>
              <a:ext uri="{FF2B5EF4-FFF2-40B4-BE49-F238E27FC236}">
                <a16:creationId xmlns="" xmlns:a16="http://schemas.microsoft.com/office/drawing/2014/main" id="{75C6893A-77B4-4114-A341-7D1113C801B8}"/>
              </a:ext>
            </a:extLst>
          </p:cNvPr>
          <p:cNvGrpSpPr>
            <a:grpSpLocks/>
          </p:cNvGrpSpPr>
          <p:nvPr/>
        </p:nvGrpSpPr>
        <p:grpSpPr bwMode="auto">
          <a:xfrm>
            <a:off x="2424578" y="4402804"/>
            <a:ext cx="677863" cy="787400"/>
            <a:chOff x="0" y="0"/>
            <a:chExt cx="427" cy="496"/>
          </a:xfrm>
        </p:grpSpPr>
        <p:sp>
          <p:nvSpPr>
            <p:cNvPr id="10268" name="Line 46">
              <a:extLst>
                <a:ext uri="{FF2B5EF4-FFF2-40B4-BE49-F238E27FC236}">
                  <a16:creationId xmlns="" xmlns:a16="http://schemas.microsoft.com/office/drawing/2014/main" id="{259BB331-6523-4AA9-B2C8-ABB6F59EBA3F}"/>
                </a:ext>
              </a:extLst>
            </p:cNvPr>
            <p:cNvSpPr>
              <a:spLocks noChangeShapeType="1"/>
            </p:cNvSpPr>
            <p:nvPr/>
          </p:nvSpPr>
          <p:spPr bwMode="auto">
            <a:xfrm>
              <a:off x="164" y="0"/>
              <a:ext cx="0"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Text Box 47">
              <a:extLst>
                <a:ext uri="{FF2B5EF4-FFF2-40B4-BE49-F238E27FC236}">
                  <a16:creationId xmlns="" xmlns:a16="http://schemas.microsoft.com/office/drawing/2014/main" id="{2BF30B49-EEF0-4CAF-A2D3-A6C59B9AD30F}"/>
                </a:ext>
              </a:extLst>
            </p:cNvPr>
            <p:cNvSpPr txBox="1">
              <a:spLocks noChangeArrowheads="1"/>
            </p:cNvSpPr>
            <p:nvPr/>
          </p:nvSpPr>
          <p:spPr bwMode="auto">
            <a:xfrm>
              <a:off x="0" y="166"/>
              <a:ext cx="42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vi-VN" altLang="en-US" sz="1400" b="1" dirty="0">
                  <a:solidFill>
                    <a:srgbClr val="FF0000"/>
                  </a:solidFill>
                </a:rPr>
                <a:t>Năm179</a:t>
              </a:r>
            </a:p>
          </p:txBody>
        </p:sp>
      </p:grpSp>
      <p:sp>
        <p:nvSpPr>
          <p:cNvPr id="10261" name="Text Box 59">
            <a:extLst>
              <a:ext uri="{FF2B5EF4-FFF2-40B4-BE49-F238E27FC236}">
                <a16:creationId xmlns="" xmlns:a16="http://schemas.microsoft.com/office/drawing/2014/main" id="{D41CF11D-B5A0-4587-943C-F9AA8D67048A}"/>
              </a:ext>
            </a:extLst>
          </p:cNvPr>
          <p:cNvSpPr txBox="1">
            <a:spLocks noChangeArrowheads="1"/>
          </p:cNvSpPr>
          <p:nvPr/>
        </p:nvSpPr>
        <p:spPr bwMode="auto">
          <a:xfrm>
            <a:off x="4610099" y="477395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endParaRPr lang="vi-VN" altLang="en-US" sz="1400" b="1" dirty="0">
              <a:solidFill>
                <a:srgbClr val="006600"/>
              </a:solidFill>
            </a:endParaRPr>
          </a:p>
        </p:txBody>
      </p:sp>
      <p:sp>
        <p:nvSpPr>
          <p:cNvPr id="2" name="Rounded Rectangle 1">
            <a:extLst>
              <a:ext uri="{FF2B5EF4-FFF2-40B4-BE49-F238E27FC236}">
                <a16:creationId xmlns="" xmlns:a16="http://schemas.microsoft.com/office/drawing/2014/main" id="{94962163-4252-DC47-A26D-C1395A2A441C}"/>
              </a:ext>
            </a:extLst>
          </p:cNvPr>
          <p:cNvSpPr/>
          <p:nvPr/>
        </p:nvSpPr>
        <p:spPr bwMode="auto">
          <a:xfrm>
            <a:off x="1820318" y="231789"/>
            <a:ext cx="4809082" cy="533386"/>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2800" b="1" dirty="0">
                <a:solidFill>
                  <a:srgbClr val="0070C0"/>
                </a:solidFill>
                <a:latin typeface="Times New Roman" panose="02020603050405020304" pitchFamily="18" charset="0"/>
                <a:cs typeface="Times New Roman" panose="02020603050405020304" pitchFamily="18" charset="0"/>
              </a:rPr>
              <a:t>II. CÁCH TÍNH THỜI GIAN </a:t>
            </a:r>
          </a:p>
        </p:txBody>
      </p:sp>
      <p:sp>
        <p:nvSpPr>
          <p:cNvPr id="4" name="Oval 3">
            <a:extLst>
              <a:ext uri="{FF2B5EF4-FFF2-40B4-BE49-F238E27FC236}">
                <a16:creationId xmlns="" xmlns:a16="http://schemas.microsoft.com/office/drawing/2014/main" id="{9066E940-F7B3-8B49-B705-7301072288FA}"/>
              </a:ext>
            </a:extLst>
          </p:cNvPr>
          <p:cNvSpPr/>
          <p:nvPr/>
        </p:nvSpPr>
        <p:spPr bwMode="auto">
          <a:xfrm>
            <a:off x="1784826" y="3248523"/>
            <a:ext cx="584648" cy="533386"/>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1400" b="1" dirty="0">
                <a:latin typeface="Times New Roman" panose="02020603050405020304" pitchFamily="18" charset="0"/>
                <a:cs typeface="Times New Roman" panose="02020603050405020304" pitchFamily="18" charset="0"/>
              </a:rPr>
              <a:t>2.4</a:t>
            </a:r>
          </a:p>
        </p:txBody>
      </p:sp>
      <p:sp>
        <p:nvSpPr>
          <p:cNvPr id="6" name="TextBox 5">
            <a:extLst>
              <a:ext uri="{FF2B5EF4-FFF2-40B4-BE49-F238E27FC236}">
                <a16:creationId xmlns="" xmlns:a16="http://schemas.microsoft.com/office/drawing/2014/main" id="{08568A2E-E86F-1B4D-9F90-B3EED052C3D1}"/>
              </a:ext>
            </a:extLst>
          </p:cNvPr>
          <p:cNvSpPr txBox="1"/>
          <p:nvPr/>
        </p:nvSpPr>
        <p:spPr>
          <a:xfrm>
            <a:off x="721218" y="1832585"/>
            <a:ext cx="10831132" cy="1384995"/>
          </a:xfrm>
          <a:prstGeom prst="rect">
            <a:avLst/>
          </a:prstGeom>
          <a:noFill/>
        </p:spPr>
        <p:txBody>
          <a:bodyPr wrap="square" rtlCol="0">
            <a:spAutoFit/>
          </a:bodyPr>
          <a:lstStyle/>
          <a:p>
            <a:r>
              <a:rPr lang="x-none" sz="2800" i="1" u="sng" dirty="0">
                <a:solidFill>
                  <a:srgbClr val="FF0000"/>
                </a:solidFill>
                <a:latin typeface="Times New Roman" panose="02020603050405020304" pitchFamily="18" charset="0"/>
                <a:cs typeface="Times New Roman" panose="02020603050405020304" pitchFamily="18" charset="0"/>
              </a:rPr>
              <a:t>Nhiệm vụ 2: </a:t>
            </a:r>
            <a:r>
              <a:rPr lang="x-none" sz="2800" i="1" u="sng" dirty="0">
                <a:solidFill>
                  <a:srgbClr val="FFFF00"/>
                </a:solidFill>
                <a:latin typeface="Times New Roman" panose="02020603050405020304" pitchFamily="18" charset="0"/>
                <a:cs typeface="Times New Roman" panose="02020603050405020304" pitchFamily="18" charset="0"/>
              </a:rPr>
              <a:t> </a:t>
            </a:r>
            <a:r>
              <a:rPr lang="x-none" sz="2800" dirty="0">
                <a:latin typeface="Times New Roman" panose="02020603050405020304" pitchFamily="18" charset="0"/>
                <a:cs typeface="Times New Roman" panose="02020603050405020304" pitchFamily="18" charset="0"/>
              </a:rPr>
              <a:t>Dựa vào sơ đồ 2.4 và thông tin trong bài, em hãy giải thích các khái niệm trước Công nguyên, Công nguyên, thập kỉ, thế kỉ, thiên niên kỉ ?</a:t>
            </a:r>
          </a:p>
        </p:txBody>
      </p:sp>
    </p:spTree>
    <p:extLst>
      <p:ext uri="{BB962C8B-B14F-4D97-AF65-F5344CB8AC3E}">
        <p14:creationId xmlns:p14="http://schemas.microsoft.com/office/powerpoint/2010/main" val="3544995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Line 18">
            <a:extLst>
              <a:ext uri="{FF2B5EF4-FFF2-40B4-BE49-F238E27FC236}">
                <a16:creationId xmlns="" xmlns:a16="http://schemas.microsoft.com/office/drawing/2014/main" id="{58F1F59C-CD3F-4293-98A6-D425824E5FB2}"/>
              </a:ext>
            </a:extLst>
          </p:cNvPr>
          <p:cNvSpPr>
            <a:spLocks noChangeShapeType="1"/>
          </p:cNvSpPr>
          <p:nvPr/>
        </p:nvSpPr>
        <p:spPr bwMode="auto">
          <a:xfrm flipV="1">
            <a:off x="1981200" y="5715000"/>
            <a:ext cx="7467512" cy="0"/>
          </a:xfrm>
          <a:prstGeom prst="line">
            <a:avLst/>
          </a:prstGeom>
          <a:noFill/>
          <a:ln w="28575">
            <a:solidFill>
              <a:srgbClr val="4221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Line 19">
            <a:extLst>
              <a:ext uri="{FF2B5EF4-FFF2-40B4-BE49-F238E27FC236}">
                <a16:creationId xmlns="" xmlns:a16="http://schemas.microsoft.com/office/drawing/2014/main" id="{5BDDD003-204E-46C4-AAE3-D2E3D7E5DC8C}"/>
              </a:ext>
            </a:extLst>
          </p:cNvPr>
          <p:cNvSpPr>
            <a:spLocks noChangeShapeType="1"/>
          </p:cNvSpPr>
          <p:nvPr/>
        </p:nvSpPr>
        <p:spPr bwMode="auto">
          <a:xfrm>
            <a:off x="4616450" y="5638800"/>
            <a:ext cx="0" cy="228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AutoShape 22">
            <a:extLst>
              <a:ext uri="{FF2B5EF4-FFF2-40B4-BE49-F238E27FC236}">
                <a16:creationId xmlns="" xmlns:a16="http://schemas.microsoft.com/office/drawing/2014/main" id="{D73E4677-585D-4338-98FC-54F27F19F253}"/>
              </a:ext>
            </a:extLst>
          </p:cNvPr>
          <p:cNvSpPr>
            <a:spLocks noChangeArrowheads="1"/>
          </p:cNvSpPr>
          <p:nvPr/>
        </p:nvSpPr>
        <p:spPr bwMode="auto">
          <a:xfrm>
            <a:off x="4419600" y="4876800"/>
            <a:ext cx="914400" cy="457200"/>
          </a:xfrm>
          <a:prstGeom prst="wedgeRoundRectCallout">
            <a:avLst>
              <a:gd name="adj1" fmla="val -30208"/>
              <a:gd name="adj2" fmla="val 103472"/>
              <a:gd name="adj3" fmla="val 16667"/>
            </a:avLst>
          </a:prstGeom>
          <a:solidFill>
            <a:srgbClr val="FF99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vi-VN" altLang="en-US" sz="1400" b="1" dirty="0">
                <a:solidFill>
                  <a:srgbClr val="FF0000"/>
                </a:solidFill>
              </a:rPr>
              <a:t>Công nguyên</a:t>
            </a:r>
          </a:p>
        </p:txBody>
      </p:sp>
      <p:sp>
        <p:nvSpPr>
          <p:cNvPr id="10257" name="Text Box 23">
            <a:extLst>
              <a:ext uri="{FF2B5EF4-FFF2-40B4-BE49-F238E27FC236}">
                <a16:creationId xmlns="" xmlns:a16="http://schemas.microsoft.com/office/drawing/2014/main" id="{C82950B1-F5BD-4910-9A96-4AFD52268D42}"/>
              </a:ext>
            </a:extLst>
          </p:cNvPr>
          <p:cNvSpPr txBox="1">
            <a:spLocks noChangeArrowheads="1"/>
          </p:cNvSpPr>
          <p:nvPr/>
        </p:nvSpPr>
        <p:spPr bwMode="auto">
          <a:xfrm>
            <a:off x="4464051" y="5911851"/>
            <a:ext cx="309563"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defRPr/>
            </a:pPr>
            <a:r>
              <a:rPr lang="vi-VN" altLang="en-US" b="1" dirty="0">
                <a:solidFill>
                  <a:srgbClr val="FF0000"/>
                </a:solidFill>
                <a:effectLst>
                  <a:outerShdw blurRad="38100" dist="38100" dir="2700000" algn="tl">
                    <a:srgbClr val="000000"/>
                  </a:outerShdw>
                </a:effectLst>
              </a:rPr>
              <a:t>1</a:t>
            </a:r>
          </a:p>
        </p:txBody>
      </p:sp>
      <p:sp>
        <p:nvSpPr>
          <p:cNvPr id="10258" name="Line 24">
            <a:extLst>
              <a:ext uri="{FF2B5EF4-FFF2-40B4-BE49-F238E27FC236}">
                <a16:creationId xmlns="" xmlns:a16="http://schemas.microsoft.com/office/drawing/2014/main" id="{F0B9A123-934E-495B-AEFE-54AEB3EB93B8}"/>
              </a:ext>
            </a:extLst>
          </p:cNvPr>
          <p:cNvSpPr>
            <a:spLocks noChangeShapeType="1"/>
          </p:cNvSpPr>
          <p:nvPr/>
        </p:nvSpPr>
        <p:spPr bwMode="auto">
          <a:xfrm>
            <a:off x="1524000" y="5334000"/>
            <a:ext cx="2895600" cy="0"/>
          </a:xfrm>
          <a:prstGeom prst="line">
            <a:avLst/>
          </a:prstGeom>
          <a:noFill/>
          <a:ln w="952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Text Box 25">
            <a:extLst>
              <a:ext uri="{FF2B5EF4-FFF2-40B4-BE49-F238E27FC236}">
                <a16:creationId xmlns="" xmlns:a16="http://schemas.microsoft.com/office/drawing/2014/main" id="{62F353FE-DDE4-43C3-99D7-65A456401540}"/>
              </a:ext>
            </a:extLst>
          </p:cNvPr>
          <p:cNvSpPr txBox="1">
            <a:spLocks noChangeArrowheads="1"/>
          </p:cNvSpPr>
          <p:nvPr/>
        </p:nvSpPr>
        <p:spPr bwMode="auto">
          <a:xfrm>
            <a:off x="1981200" y="5422900"/>
            <a:ext cx="19812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vi-VN" altLang="en-US" sz="1400" dirty="0">
                <a:solidFill>
                  <a:srgbClr val="0000FF"/>
                </a:solidFill>
              </a:rPr>
              <a:t>Trước công nguyên</a:t>
            </a:r>
          </a:p>
          <a:p>
            <a:pPr>
              <a:spcBef>
                <a:spcPct val="50000"/>
              </a:spcBef>
            </a:pPr>
            <a:r>
              <a:rPr lang="vi-VN" altLang="en-US" sz="1400" dirty="0">
                <a:solidFill>
                  <a:srgbClr val="0000FF"/>
                </a:solidFill>
              </a:rPr>
              <a:t>TCN - TrCN</a:t>
            </a:r>
          </a:p>
        </p:txBody>
      </p:sp>
      <p:sp>
        <p:nvSpPr>
          <p:cNvPr id="10260" name="Line 26">
            <a:extLst>
              <a:ext uri="{FF2B5EF4-FFF2-40B4-BE49-F238E27FC236}">
                <a16:creationId xmlns="" xmlns:a16="http://schemas.microsoft.com/office/drawing/2014/main" id="{0F759716-65B4-46C2-A89B-F0C3EF1A6129}"/>
              </a:ext>
            </a:extLst>
          </p:cNvPr>
          <p:cNvSpPr>
            <a:spLocks noChangeShapeType="1"/>
          </p:cNvSpPr>
          <p:nvPr/>
        </p:nvSpPr>
        <p:spPr bwMode="auto">
          <a:xfrm>
            <a:off x="4724400" y="5562600"/>
            <a:ext cx="1371600" cy="0"/>
          </a:xfrm>
          <a:prstGeom prst="line">
            <a:avLst/>
          </a:prstGeom>
          <a:noFill/>
          <a:ln w="12700">
            <a:solidFill>
              <a:srgbClr val="0066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Text Box 27">
            <a:extLst>
              <a:ext uri="{FF2B5EF4-FFF2-40B4-BE49-F238E27FC236}">
                <a16:creationId xmlns="" xmlns:a16="http://schemas.microsoft.com/office/drawing/2014/main" id="{47E943AC-4435-432D-9D8A-3F82B8427520}"/>
              </a:ext>
            </a:extLst>
          </p:cNvPr>
          <p:cNvSpPr txBox="1">
            <a:spLocks noChangeArrowheads="1"/>
          </p:cNvSpPr>
          <p:nvPr/>
        </p:nvSpPr>
        <p:spPr bwMode="auto">
          <a:xfrm>
            <a:off x="4943475" y="5486400"/>
            <a:ext cx="1295400" cy="45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vi-VN" altLang="en-US" sz="1400" dirty="0">
                <a:solidFill>
                  <a:srgbClr val="0000FF"/>
                </a:solidFill>
              </a:rPr>
              <a:t>Sau         công nguyên</a:t>
            </a:r>
          </a:p>
        </p:txBody>
      </p:sp>
      <p:sp>
        <p:nvSpPr>
          <p:cNvPr id="3" name="Rounded Rectangle 2">
            <a:extLst>
              <a:ext uri="{FF2B5EF4-FFF2-40B4-BE49-F238E27FC236}">
                <a16:creationId xmlns="" xmlns:a16="http://schemas.microsoft.com/office/drawing/2014/main" id="{F77C715A-AB87-2B40-AF35-9B1045BF4054}"/>
              </a:ext>
            </a:extLst>
          </p:cNvPr>
          <p:cNvSpPr/>
          <p:nvPr/>
        </p:nvSpPr>
        <p:spPr bwMode="auto">
          <a:xfrm>
            <a:off x="1746641" y="181942"/>
            <a:ext cx="4952870" cy="533386"/>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x-none" sz="2800" b="1" dirty="0">
                <a:solidFill>
                  <a:srgbClr val="0070C0"/>
                </a:solidFill>
                <a:latin typeface="Times New Roman" panose="02020603050405020304" pitchFamily="18" charset="0"/>
                <a:cs typeface="Times New Roman" panose="02020603050405020304" pitchFamily="18" charset="0"/>
              </a:rPr>
              <a:t>II. CÁCH TÍNH THỜI GIAN</a:t>
            </a:r>
          </a:p>
        </p:txBody>
      </p:sp>
      <p:sp>
        <p:nvSpPr>
          <p:cNvPr id="4" name="Rectangle 3">
            <a:extLst>
              <a:ext uri="{FF2B5EF4-FFF2-40B4-BE49-F238E27FC236}">
                <a16:creationId xmlns="" xmlns:a16="http://schemas.microsoft.com/office/drawing/2014/main" id="{FD141C80-22D6-824A-B4AD-41A4A29DFAB4}"/>
              </a:ext>
            </a:extLst>
          </p:cNvPr>
          <p:cNvSpPr/>
          <p:nvPr/>
        </p:nvSpPr>
        <p:spPr>
          <a:xfrm>
            <a:off x="1828912" y="1684731"/>
            <a:ext cx="6441032" cy="707886"/>
          </a:xfrm>
          <a:prstGeom prst="rect">
            <a:avLst/>
          </a:prstGeom>
        </p:spPr>
        <p:txBody>
          <a:bodyPr wrap="square">
            <a:spAutoFit/>
          </a:bodyPr>
          <a:lstStyle/>
          <a:p>
            <a:r>
              <a:rPr lang="vi-VN"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Công lịch lấy năm tương truyền Chúa Giêsu ra đời làm năm đầu tiên ( năm 1) của công nguyên (viết tắt CN).</a:t>
            </a:r>
            <a:endParaRPr lang="x-none" sz="2000" dirty="0"/>
          </a:p>
        </p:txBody>
      </p:sp>
      <p:sp>
        <p:nvSpPr>
          <p:cNvPr id="5" name="Rectangle 4">
            <a:extLst>
              <a:ext uri="{FF2B5EF4-FFF2-40B4-BE49-F238E27FC236}">
                <a16:creationId xmlns="" xmlns:a16="http://schemas.microsoft.com/office/drawing/2014/main" id="{7CAC1E1D-1F3B-C94B-8586-54134845DA0B}"/>
              </a:ext>
            </a:extLst>
          </p:cNvPr>
          <p:cNvSpPr/>
          <p:nvPr/>
        </p:nvSpPr>
        <p:spPr>
          <a:xfrm>
            <a:off x="1999869" y="2439505"/>
            <a:ext cx="3748142" cy="400110"/>
          </a:xfrm>
          <a:prstGeom prst="rect">
            <a:avLst/>
          </a:prstGeom>
        </p:spPr>
        <p:txBody>
          <a:bodyPr wrap="none">
            <a:spAutoFit/>
          </a:bodyPr>
          <a:lstStyle/>
          <a:p>
            <a:r>
              <a:rPr lang="vi-VN"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-Cách ghi thời gian theo công lịch:</a:t>
            </a:r>
            <a:endParaRPr lang="x-none" sz="20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9CF9709B-6BD4-3343-8C54-D687D155DDB0}"/>
              </a:ext>
            </a:extLst>
          </p:cNvPr>
          <p:cNvSpPr/>
          <p:nvPr/>
        </p:nvSpPr>
        <p:spPr>
          <a:xfrm>
            <a:off x="1999869" y="2868161"/>
            <a:ext cx="8058428" cy="1508105"/>
          </a:xfrm>
          <a:prstGeom prst="rect">
            <a:avLst/>
          </a:prstGeom>
        </p:spPr>
        <p:txBody>
          <a:bodyPr wrap="square">
            <a:spAutoFit/>
          </a:bodyPr>
          <a:lstStyle/>
          <a:p>
            <a:pPr marL="274638" indent="-274638" algn="just">
              <a:spcBef>
                <a:spcPct val="20000"/>
              </a:spcBef>
              <a:buClr>
                <a:schemeClr val="hlink"/>
              </a:buClr>
              <a:buSzPct val="70000"/>
              <a:defRPr/>
            </a:pPr>
            <a:r>
              <a:rPr lang="vi-VN"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Theo công lịch:</a:t>
            </a:r>
          </a:p>
          <a:p>
            <a:pPr marL="274638" indent="-274638" algn="just">
              <a:spcBef>
                <a:spcPct val="20000"/>
              </a:spcBef>
              <a:buClr>
                <a:schemeClr val="hlink"/>
              </a:buClr>
              <a:buSzPct val="70000"/>
              <a:defRPr/>
            </a:pPr>
            <a:r>
              <a:rPr lang="vi-VN"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+ 10 năm là 1 thập kỉ ( Vd: Từ năm 1 – 10 là 1 thập kỉ)</a:t>
            </a:r>
          </a:p>
          <a:p>
            <a:pPr marL="274638" indent="-274638" algn="just">
              <a:spcBef>
                <a:spcPct val="20000"/>
              </a:spcBef>
              <a:buClr>
                <a:schemeClr val="hlink"/>
              </a:buClr>
              <a:buSzPct val="70000"/>
              <a:defRPr/>
            </a:pPr>
            <a:r>
              <a:rPr lang="vi-VN"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+ 100 năm là 1 thế kỷ ( Vd: Từ năm 1 – 100 là thế kỉ I</a:t>
            </a:r>
          </a:p>
          <a:p>
            <a:pPr marL="274638" indent="-274638" algn="just">
              <a:spcBef>
                <a:spcPct val="20000"/>
              </a:spcBef>
              <a:buClr>
                <a:schemeClr val="hlink"/>
              </a:buClr>
              <a:buSzPct val="70000"/>
              <a:defRPr/>
            </a:pPr>
            <a:r>
              <a:rPr lang="vi-VN" altLang="en-US" sz="2000" dirty="0">
                <a:effectLst>
                  <a:outerShdw blurRad="38100" dist="38100" dir="2700000" algn="tl">
                    <a:srgbClr val="000000"/>
                  </a:outerShdw>
                </a:effectLst>
                <a:latin typeface="Times New Roman" panose="02020603050405020304" pitchFamily="18" charset="0"/>
                <a:cs typeface="Times New Roman" panose="02020603050405020304" pitchFamily="18" charset="0"/>
              </a:rPr>
              <a:t>+ 1000 năm là 1 thiên niên kỷ ( Vd: từ năm 1 – 1000 là thiên niên kỉ I)</a:t>
            </a:r>
          </a:p>
        </p:txBody>
      </p:sp>
      <p:sp>
        <p:nvSpPr>
          <p:cNvPr id="7" name="TextBox 6">
            <a:extLst>
              <a:ext uri="{FF2B5EF4-FFF2-40B4-BE49-F238E27FC236}">
                <a16:creationId xmlns="" xmlns:a16="http://schemas.microsoft.com/office/drawing/2014/main" id="{ECEFEDFC-235D-D741-803F-8BD47F227ED4}"/>
              </a:ext>
            </a:extLst>
          </p:cNvPr>
          <p:cNvSpPr txBox="1"/>
          <p:nvPr/>
        </p:nvSpPr>
        <p:spPr>
          <a:xfrm>
            <a:off x="1981200" y="990600"/>
            <a:ext cx="4343394" cy="523220"/>
          </a:xfrm>
          <a:prstGeom prst="rect">
            <a:avLst/>
          </a:prstGeom>
          <a:noFill/>
        </p:spPr>
        <p:txBody>
          <a:bodyPr wrap="square" rtlCol="0">
            <a:spAutoFit/>
          </a:bodyPr>
          <a:lstStyle/>
          <a:p>
            <a:r>
              <a:rPr lang="x-none" sz="2800" b="1" i="1" u="sng" dirty="0">
                <a:latin typeface="Times New Roman" panose="02020603050405020304" pitchFamily="18" charset="0"/>
                <a:cs typeface="Times New Roman" panose="02020603050405020304" pitchFamily="18" charset="0"/>
              </a:rPr>
              <a:t>Sản phẩm gợi ý:</a:t>
            </a:r>
          </a:p>
        </p:txBody>
      </p:sp>
    </p:spTree>
    <p:extLst>
      <p:ext uri="{BB962C8B-B14F-4D97-AF65-F5344CB8AC3E}">
        <p14:creationId xmlns:p14="http://schemas.microsoft.com/office/powerpoint/2010/main" val="3420242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wipe(left)">
                                      <p:cBhvr>
                                        <p:cTn id="7" dur="3000"/>
                                        <p:tgtEl>
                                          <p:spTgt spid="10254"/>
                                        </p:tgtEl>
                                      </p:cBhvr>
                                    </p:animEffect>
                                  </p:childTnLst>
                                </p:cTn>
                              </p:par>
                            </p:childTnLst>
                          </p:cTn>
                        </p:par>
                        <p:par>
                          <p:cTn id="8" fill="hold" nodeType="afterGroup">
                            <p:stCondLst>
                              <p:cond delay="3000"/>
                            </p:stCondLst>
                            <p:childTnLst>
                              <p:par>
                                <p:cTn id="9" presetID="53" presetClass="entr" presetSubtype="0" fill="hold" nodeType="afterEffect">
                                  <p:stCondLst>
                                    <p:cond delay="2000"/>
                                  </p:stCondLst>
                                  <p:childTnLst>
                                    <p:set>
                                      <p:cBhvr>
                                        <p:cTn id="10" dur="1" fill="hold">
                                          <p:stCondLst>
                                            <p:cond delay="0"/>
                                          </p:stCondLst>
                                        </p:cTn>
                                        <p:tgtEl>
                                          <p:spTgt spid="10255"/>
                                        </p:tgtEl>
                                        <p:attrNameLst>
                                          <p:attrName>style.visibility</p:attrName>
                                        </p:attrNameLst>
                                      </p:cBhvr>
                                      <p:to>
                                        <p:strVal val="visible"/>
                                      </p:to>
                                    </p:set>
                                    <p:anim calcmode="lin" valueType="num">
                                      <p:cBhvr>
                                        <p:cTn id="11" dur="1000" fill="hold"/>
                                        <p:tgtEl>
                                          <p:spTgt spid="10255"/>
                                        </p:tgtEl>
                                        <p:attrNameLst>
                                          <p:attrName>ppt_w</p:attrName>
                                        </p:attrNameLst>
                                      </p:cBhvr>
                                      <p:tavLst>
                                        <p:tav tm="0">
                                          <p:val>
                                            <p:fltVal val="0"/>
                                          </p:val>
                                        </p:tav>
                                        <p:tav tm="100000">
                                          <p:val>
                                            <p:strVal val="#ppt_w"/>
                                          </p:val>
                                        </p:tav>
                                      </p:tavLst>
                                    </p:anim>
                                    <p:anim calcmode="lin" valueType="num">
                                      <p:cBhvr>
                                        <p:cTn id="12" dur="1000" fill="hold"/>
                                        <p:tgtEl>
                                          <p:spTgt spid="10255"/>
                                        </p:tgtEl>
                                        <p:attrNameLst>
                                          <p:attrName>ppt_h</p:attrName>
                                        </p:attrNameLst>
                                      </p:cBhvr>
                                      <p:tavLst>
                                        <p:tav tm="0">
                                          <p:val>
                                            <p:fltVal val="0"/>
                                          </p:val>
                                        </p:tav>
                                        <p:tav tm="100000">
                                          <p:val>
                                            <p:strVal val="#ppt_h"/>
                                          </p:val>
                                        </p:tav>
                                      </p:tavLst>
                                    </p:anim>
                                    <p:animEffect transition="in" filter="fade">
                                      <p:cBhvr>
                                        <p:cTn id="13" dur="1000"/>
                                        <p:tgtEl>
                                          <p:spTgt spid="10255"/>
                                        </p:tgtEl>
                                      </p:cBhvr>
                                    </p:animEffect>
                                  </p:childTnLst>
                                </p:cTn>
                              </p:par>
                            </p:childTnLst>
                          </p:cTn>
                        </p:par>
                        <p:par>
                          <p:cTn id="14" fill="hold" nodeType="afterGroup">
                            <p:stCondLst>
                              <p:cond delay="6000"/>
                            </p:stCondLst>
                            <p:childTnLst>
                              <p:par>
                                <p:cTn id="15" presetID="22" presetClass="entr" presetSubtype="4" fill="hold" nodeType="afterEffect">
                                  <p:stCondLst>
                                    <p:cond delay="0"/>
                                  </p:stCondLst>
                                  <p:childTnLst>
                                    <p:set>
                                      <p:cBhvr>
                                        <p:cTn id="16" dur="1" fill="hold">
                                          <p:stCondLst>
                                            <p:cond delay="0"/>
                                          </p:stCondLst>
                                        </p:cTn>
                                        <p:tgtEl>
                                          <p:spTgt spid="10256"/>
                                        </p:tgtEl>
                                        <p:attrNameLst>
                                          <p:attrName>style.visibility</p:attrName>
                                        </p:attrNameLst>
                                      </p:cBhvr>
                                      <p:to>
                                        <p:strVal val="visible"/>
                                      </p:to>
                                    </p:set>
                                    <p:animEffect transition="in" filter="wipe(down)">
                                      <p:cBhvr>
                                        <p:cTn id="17" dur="500"/>
                                        <p:tgtEl>
                                          <p:spTgt spid="10256"/>
                                        </p:tgtEl>
                                      </p:cBhvr>
                                    </p:animEffect>
                                  </p:childTnLst>
                                </p:cTn>
                              </p:par>
                              <p:par>
                                <p:cTn id="18" presetID="23" presetClass="entr" presetSubtype="16" fill="hold" grpId="0" nodeType="withEffect">
                                  <p:stCondLst>
                                    <p:cond delay="2000"/>
                                  </p:stCondLst>
                                  <p:childTnLst>
                                    <p:set>
                                      <p:cBhvr>
                                        <p:cTn id="19" dur="1" fill="hold">
                                          <p:stCondLst>
                                            <p:cond delay="0"/>
                                          </p:stCondLst>
                                        </p:cTn>
                                        <p:tgtEl>
                                          <p:spTgt spid="10257"/>
                                        </p:tgtEl>
                                        <p:attrNameLst>
                                          <p:attrName>style.visibility</p:attrName>
                                        </p:attrNameLst>
                                      </p:cBhvr>
                                      <p:to>
                                        <p:strVal val="visible"/>
                                      </p:to>
                                    </p:set>
                                    <p:anim calcmode="lin" valueType="num">
                                      <p:cBhvr>
                                        <p:cTn id="20" dur="500" fill="hold"/>
                                        <p:tgtEl>
                                          <p:spTgt spid="10257"/>
                                        </p:tgtEl>
                                        <p:attrNameLst>
                                          <p:attrName>ppt_w</p:attrName>
                                        </p:attrNameLst>
                                      </p:cBhvr>
                                      <p:tavLst>
                                        <p:tav tm="0">
                                          <p:val>
                                            <p:fltVal val="0"/>
                                          </p:val>
                                        </p:tav>
                                        <p:tav tm="100000">
                                          <p:val>
                                            <p:strVal val="#ppt_w"/>
                                          </p:val>
                                        </p:tav>
                                      </p:tavLst>
                                    </p:anim>
                                    <p:anim calcmode="lin" valueType="num">
                                      <p:cBhvr>
                                        <p:cTn id="21" dur="500" fill="hold"/>
                                        <p:tgtEl>
                                          <p:spTgt spid="10257"/>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258"/>
                                        </p:tgtEl>
                                        <p:attrNameLst>
                                          <p:attrName>style.visibility</p:attrName>
                                        </p:attrNameLst>
                                      </p:cBhvr>
                                      <p:to>
                                        <p:strVal val="visible"/>
                                      </p:to>
                                    </p:set>
                                    <p:animEffect transition="in" filter="wipe(left)">
                                      <p:cBhvr>
                                        <p:cTn id="26" dur="3000"/>
                                        <p:tgtEl>
                                          <p:spTgt spid="102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10258"/>
                                        </p:tgtEl>
                                        <p:attrNameLst>
                                          <p:attrName>ppt_x</p:attrName>
                                        </p:attrNameLst>
                                      </p:cBhvr>
                                      <p:tavLst>
                                        <p:tav tm="0">
                                          <p:val>
                                            <p:strVal val="ppt_x"/>
                                          </p:val>
                                        </p:tav>
                                        <p:tav tm="100000">
                                          <p:val>
                                            <p:strVal val="ppt_x"/>
                                          </p:val>
                                        </p:tav>
                                      </p:tavLst>
                                    </p:anim>
                                    <p:anim calcmode="lin" valueType="num">
                                      <p:cBhvr additive="base">
                                        <p:cTn id="31" dur="500"/>
                                        <p:tgtEl>
                                          <p:spTgt spid="10258"/>
                                        </p:tgtEl>
                                        <p:attrNameLst>
                                          <p:attrName>ppt_y</p:attrName>
                                        </p:attrNameLst>
                                      </p:cBhvr>
                                      <p:tavLst>
                                        <p:tav tm="0">
                                          <p:val>
                                            <p:strVal val="ppt_y"/>
                                          </p:val>
                                        </p:tav>
                                        <p:tav tm="100000">
                                          <p:val>
                                            <p:strVal val="1+ppt_h/2"/>
                                          </p:val>
                                        </p:tav>
                                      </p:tavLst>
                                    </p:anim>
                                    <p:set>
                                      <p:cBhvr>
                                        <p:cTn id="32" dur="1" fill="hold">
                                          <p:stCondLst>
                                            <p:cond delay="499"/>
                                          </p:stCondLst>
                                        </p:cTn>
                                        <p:tgtEl>
                                          <p:spTgt spid="10258"/>
                                        </p:tgtEl>
                                        <p:attrNameLst>
                                          <p:attrName>style.visibility</p:attrName>
                                        </p:attrNameLst>
                                      </p:cBhvr>
                                      <p:to>
                                        <p:strVal val="hidden"/>
                                      </p:to>
                                    </p:set>
                                  </p:childTnLst>
                                </p:cTn>
                              </p:par>
                              <p:par>
                                <p:cTn id="33" presetID="23" presetClass="entr" presetSubtype="16" fill="hold" grpId="0" nodeType="withEffect">
                                  <p:stCondLst>
                                    <p:cond delay="0"/>
                                  </p:stCondLst>
                                  <p:childTnLst>
                                    <p:set>
                                      <p:cBhvr>
                                        <p:cTn id="34" dur="1" fill="hold">
                                          <p:stCondLst>
                                            <p:cond delay="0"/>
                                          </p:stCondLst>
                                        </p:cTn>
                                        <p:tgtEl>
                                          <p:spTgt spid="10259"/>
                                        </p:tgtEl>
                                        <p:attrNameLst>
                                          <p:attrName>style.visibility</p:attrName>
                                        </p:attrNameLst>
                                      </p:cBhvr>
                                      <p:to>
                                        <p:strVal val="visible"/>
                                      </p:to>
                                    </p:set>
                                    <p:anim calcmode="lin" valueType="num">
                                      <p:cBhvr>
                                        <p:cTn id="35" dur="500" fill="hold"/>
                                        <p:tgtEl>
                                          <p:spTgt spid="10259"/>
                                        </p:tgtEl>
                                        <p:attrNameLst>
                                          <p:attrName>ppt_w</p:attrName>
                                        </p:attrNameLst>
                                      </p:cBhvr>
                                      <p:tavLst>
                                        <p:tav tm="0">
                                          <p:val>
                                            <p:fltVal val="0"/>
                                          </p:val>
                                        </p:tav>
                                        <p:tav tm="100000">
                                          <p:val>
                                            <p:strVal val="#ppt_w"/>
                                          </p:val>
                                        </p:tav>
                                      </p:tavLst>
                                    </p:anim>
                                    <p:anim calcmode="lin" valueType="num">
                                      <p:cBhvr>
                                        <p:cTn id="36" dur="500" fill="hold"/>
                                        <p:tgtEl>
                                          <p:spTgt spid="10259"/>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0260"/>
                                        </p:tgtEl>
                                        <p:attrNameLst>
                                          <p:attrName>style.visibility</p:attrName>
                                        </p:attrNameLst>
                                      </p:cBhvr>
                                      <p:to>
                                        <p:strVal val="visible"/>
                                      </p:to>
                                    </p:set>
                                    <p:animEffect transition="in" filter="wipe(left)">
                                      <p:cBhvr>
                                        <p:cTn id="41" dur="3000"/>
                                        <p:tgtEl>
                                          <p:spTgt spid="1026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xit" presetSubtype="4" fill="hold" nodeType="clickEffect">
                                  <p:stCondLst>
                                    <p:cond delay="0"/>
                                  </p:stCondLst>
                                  <p:childTnLst>
                                    <p:anim calcmode="lin" valueType="num">
                                      <p:cBhvr additive="base">
                                        <p:cTn id="45" dur="500"/>
                                        <p:tgtEl>
                                          <p:spTgt spid="10260"/>
                                        </p:tgtEl>
                                        <p:attrNameLst>
                                          <p:attrName>ppt_x</p:attrName>
                                        </p:attrNameLst>
                                      </p:cBhvr>
                                      <p:tavLst>
                                        <p:tav tm="0">
                                          <p:val>
                                            <p:strVal val="ppt_x"/>
                                          </p:val>
                                        </p:tav>
                                        <p:tav tm="100000">
                                          <p:val>
                                            <p:strVal val="ppt_x"/>
                                          </p:val>
                                        </p:tav>
                                      </p:tavLst>
                                    </p:anim>
                                    <p:anim calcmode="lin" valueType="num">
                                      <p:cBhvr additive="base">
                                        <p:cTn id="46" dur="500"/>
                                        <p:tgtEl>
                                          <p:spTgt spid="10260"/>
                                        </p:tgtEl>
                                        <p:attrNameLst>
                                          <p:attrName>ppt_y</p:attrName>
                                        </p:attrNameLst>
                                      </p:cBhvr>
                                      <p:tavLst>
                                        <p:tav tm="0">
                                          <p:val>
                                            <p:strVal val="ppt_y"/>
                                          </p:val>
                                        </p:tav>
                                        <p:tav tm="100000">
                                          <p:val>
                                            <p:strVal val="1+ppt_h/2"/>
                                          </p:val>
                                        </p:tav>
                                      </p:tavLst>
                                    </p:anim>
                                    <p:set>
                                      <p:cBhvr>
                                        <p:cTn id="47" dur="1" fill="hold">
                                          <p:stCondLst>
                                            <p:cond delay="499"/>
                                          </p:stCondLst>
                                        </p:cTn>
                                        <p:tgtEl>
                                          <p:spTgt spid="10260"/>
                                        </p:tgtEl>
                                        <p:attrNameLst>
                                          <p:attrName>style.visibility</p:attrName>
                                        </p:attrNameLst>
                                      </p:cBhvr>
                                      <p:to>
                                        <p:strVal val="hidden"/>
                                      </p:to>
                                    </p:set>
                                  </p:childTnLst>
                                </p:cTn>
                              </p:par>
                              <p:par>
                                <p:cTn id="48" presetID="23" presetClass="entr" presetSubtype="16" fill="hold" grpId="0" nodeType="withEffect">
                                  <p:stCondLst>
                                    <p:cond delay="0"/>
                                  </p:stCondLst>
                                  <p:childTnLst>
                                    <p:set>
                                      <p:cBhvr>
                                        <p:cTn id="49" dur="1" fill="hold">
                                          <p:stCondLst>
                                            <p:cond delay="0"/>
                                          </p:stCondLst>
                                        </p:cTn>
                                        <p:tgtEl>
                                          <p:spTgt spid="10261"/>
                                        </p:tgtEl>
                                        <p:attrNameLst>
                                          <p:attrName>style.visibility</p:attrName>
                                        </p:attrNameLst>
                                      </p:cBhvr>
                                      <p:to>
                                        <p:strVal val="visible"/>
                                      </p:to>
                                    </p:set>
                                    <p:anim calcmode="lin" valueType="num">
                                      <p:cBhvr>
                                        <p:cTn id="50" dur="500" fill="hold"/>
                                        <p:tgtEl>
                                          <p:spTgt spid="10261"/>
                                        </p:tgtEl>
                                        <p:attrNameLst>
                                          <p:attrName>ppt_w</p:attrName>
                                        </p:attrNameLst>
                                      </p:cBhvr>
                                      <p:tavLst>
                                        <p:tav tm="0">
                                          <p:val>
                                            <p:fltVal val="0"/>
                                          </p:val>
                                        </p:tav>
                                        <p:tav tm="100000">
                                          <p:val>
                                            <p:strVal val="#ppt_w"/>
                                          </p:val>
                                        </p:tav>
                                      </p:tavLst>
                                    </p:anim>
                                    <p:anim calcmode="lin" valueType="num">
                                      <p:cBhvr>
                                        <p:cTn id="51" dur="500" fill="hold"/>
                                        <p:tgtEl>
                                          <p:spTgt spid="102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utoUpdateAnimBg="0"/>
      <p:bldP spid="10259" grpId="0" autoUpdateAnimBg="0"/>
      <p:bldP spid="10261"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1094</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2021-09-15T14:19:53Z</dcterms:created>
  <dcterms:modified xsi:type="dcterms:W3CDTF">2021-09-16T00:53:41Z</dcterms:modified>
</cp:coreProperties>
</file>